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0"/>
  </p:notesMasterIdLst>
  <p:handoutMasterIdLst>
    <p:handoutMasterId r:id="rId91"/>
  </p:handoutMasterIdLst>
  <p:sldIdLst>
    <p:sldId id="328" r:id="rId2"/>
    <p:sldId id="660" r:id="rId3"/>
    <p:sldId id="396" r:id="rId4"/>
    <p:sldId id="401" r:id="rId5"/>
    <p:sldId id="397" r:id="rId6"/>
    <p:sldId id="261" r:id="rId7"/>
    <p:sldId id="262" r:id="rId8"/>
    <p:sldId id="464" r:id="rId9"/>
    <p:sldId id="466" r:id="rId10"/>
    <p:sldId id="894" r:id="rId11"/>
    <p:sldId id="468" r:id="rId12"/>
    <p:sldId id="834" r:id="rId13"/>
    <p:sldId id="895" r:id="rId14"/>
    <p:sldId id="470" r:id="rId15"/>
    <p:sldId id="836" r:id="rId16"/>
    <p:sldId id="837" r:id="rId17"/>
    <p:sldId id="896" r:id="rId18"/>
    <p:sldId id="839" r:id="rId19"/>
    <p:sldId id="898" r:id="rId20"/>
    <p:sldId id="899" r:id="rId21"/>
    <p:sldId id="900" r:id="rId22"/>
    <p:sldId id="901" r:id="rId23"/>
    <p:sldId id="902" r:id="rId24"/>
    <p:sldId id="903" r:id="rId25"/>
    <p:sldId id="904" r:id="rId26"/>
    <p:sldId id="905" r:id="rId27"/>
    <p:sldId id="906" r:id="rId28"/>
    <p:sldId id="907" r:id="rId29"/>
    <p:sldId id="908" r:id="rId30"/>
    <p:sldId id="909" r:id="rId31"/>
    <p:sldId id="910" r:id="rId32"/>
    <p:sldId id="911" r:id="rId33"/>
    <p:sldId id="912" r:id="rId34"/>
    <p:sldId id="913" r:id="rId35"/>
    <p:sldId id="914" r:id="rId36"/>
    <p:sldId id="915" r:id="rId37"/>
    <p:sldId id="916" r:id="rId38"/>
    <p:sldId id="917" r:id="rId39"/>
    <p:sldId id="918" r:id="rId40"/>
    <p:sldId id="919" r:id="rId41"/>
    <p:sldId id="920" r:id="rId42"/>
    <p:sldId id="921" r:id="rId43"/>
    <p:sldId id="922" r:id="rId44"/>
    <p:sldId id="923" r:id="rId45"/>
    <p:sldId id="924" r:id="rId46"/>
    <p:sldId id="925" r:id="rId47"/>
    <p:sldId id="926" r:id="rId48"/>
    <p:sldId id="927" r:id="rId49"/>
    <p:sldId id="928" r:id="rId50"/>
    <p:sldId id="929" r:id="rId51"/>
    <p:sldId id="930" r:id="rId52"/>
    <p:sldId id="931" r:id="rId53"/>
    <p:sldId id="932" r:id="rId54"/>
    <p:sldId id="933" r:id="rId55"/>
    <p:sldId id="934" r:id="rId56"/>
    <p:sldId id="935" r:id="rId57"/>
    <p:sldId id="936" r:id="rId58"/>
    <p:sldId id="937" r:id="rId59"/>
    <p:sldId id="938" r:id="rId60"/>
    <p:sldId id="939" r:id="rId61"/>
    <p:sldId id="940" r:id="rId62"/>
    <p:sldId id="941" r:id="rId63"/>
    <p:sldId id="942" r:id="rId64"/>
    <p:sldId id="943" r:id="rId65"/>
    <p:sldId id="944" r:id="rId66"/>
    <p:sldId id="968" r:id="rId67"/>
    <p:sldId id="945" r:id="rId68"/>
    <p:sldId id="946" r:id="rId69"/>
    <p:sldId id="947" r:id="rId70"/>
    <p:sldId id="948" r:id="rId71"/>
    <p:sldId id="949" r:id="rId72"/>
    <p:sldId id="950" r:id="rId73"/>
    <p:sldId id="951" r:id="rId74"/>
    <p:sldId id="952" r:id="rId75"/>
    <p:sldId id="953" r:id="rId76"/>
    <p:sldId id="954" r:id="rId77"/>
    <p:sldId id="955" r:id="rId78"/>
    <p:sldId id="957" r:id="rId79"/>
    <p:sldId id="958" r:id="rId80"/>
    <p:sldId id="959" r:id="rId81"/>
    <p:sldId id="960" r:id="rId82"/>
    <p:sldId id="961" r:id="rId83"/>
    <p:sldId id="962" r:id="rId84"/>
    <p:sldId id="963" r:id="rId85"/>
    <p:sldId id="964" r:id="rId86"/>
    <p:sldId id="965" r:id="rId87"/>
    <p:sldId id="966" r:id="rId88"/>
    <p:sldId id="967"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68A8"/>
    <a:srgbClr val="74508A"/>
    <a:srgbClr val="E6E6E6"/>
    <a:srgbClr val="E8E8E8"/>
    <a:srgbClr val="D86424"/>
    <a:srgbClr val="FCA600"/>
    <a:srgbClr val="874694"/>
    <a:srgbClr val="FFCC66"/>
    <a:srgbClr val="FFCE06"/>
    <a:srgbClr val="206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09" autoAdjust="0"/>
    <p:restoredTop sz="93557" autoAdjust="0"/>
  </p:normalViewPr>
  <p:slideViewPr>
    <p:cSldViewPr snapToGrid="0">
      <p:cViewPr varScale="1">
        <p:scale>
          <a:sx n="71" d="100"/>
          <a:sy n="71" d="100"/>
        </p:scale>
        <p:origin x="200" y="5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notesMaster" Target="notesMasters/notesMaster1.xml"/><Relationship Id="rId91" Type="http://schemas.openxmlformats.org/officeDocument/2006/relationships/handoutMaster" Target="handoutMasters/handoutMaster1.xml"/><Relationship Id="rId92" Type="http://schemas.openxmlformats.org/officeDocument/2006/relationships/presProps" Target="presProps.xml"/><Relationship Id="rId93" Type="http://schemas.openxmlformats.org/officeDocument/2006/relationships/viewProps" Target="viewProps.xml"/><Relationship Id="rId94" Type="http://schemas.openxmlformats.org/officeDocument/2006/relationships/theme" Target="theme/theme1.xml"/><Relationship Id="rId95"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t>
        <a:bodyPr/>
        <a:lstStyle/>
        <a:p>
          <a:endParaRPr lang="en-US"/>
        </a:p>
      </dgm:t>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t>
        <a:bodyPr/>
        <a:lstStyle/>
        <a:p>
          <a:endParaRPr lang="en-US"/>
        </a:p>
      </dgm:t>
    </dgm:pt>
    <dgm:pt modelId="{9F968956-9A7D-4173-A197-4218AD526706}" type="pres">
      <dgm:prSet presAssocID="{9BD4F264-5077-43CE-8FBA-7503A8AA86C2}" presName="rightArrowText" presStyleLbl="node1" presStyleIdx="0" presStyleCnt="1">
        <dgm:presLayoutVars>
          <dgm:chMax val="0"/>
          <dgm:bulletEnabled val="1"/>
        </dgm:presLayoutVars>
      </dgm:prSet>
      <dgm:spPr/>
      <dgm:t>
        <a:bodyPr/>
        <a:lstStyle/>
        <a:p>
          <a:endParaRPr lang="en-US"/>
        </a:p>
      </dgm:t>
    </dgm:pt>
  </dgm:ptLst>
  <dgm:cxnLst>
    <dgm:cxn modelId="{775C7728-37FD-4B13-8F09-D9B4DF3B3D30}" type="presOf" srcId="{9BD4F264-5077-43CE-8FBA-7503A8AA86C2}" destId="{68776FEB-C07E-47CD-BA1C-2E851E938177}" srcOrd="0" destOrd="0" presId="urn:microsoft.com/office/officeart/2005/8/layout/arrow6#1"/>
    <dgm:cxn modelId="{12DE9214-0EAC-46C8-A04D-3453F0743785}" type="presOf" srcId="{18705A43-698F-433E-9910-E3855A078238}" destId="{4E1C95DA-1E0A-480B-B9F0-EEDC608EAB9E}"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6D727A5A-25A6-4922-B977-CD2560852AC1}" srcId="{9BD4F264-5077-43CE-8FBA-7503A8AA86C2}" destId="{D0B77696-2C3D-4CA5-8F26-06A33A9D0DB7}" srcOrd="1" destOrd="0" parTransId="{0E085ECD-7FE9-4FAC-9425-C0CD64CB4257}" sibTransId="{10E9D0B7-8607-4A14-92B0-8E52B60F7740}"/>
    <dgm:cxn modelId="{0F097CDB-DCB0-4F37-AECC-C7E612EDFA9A}" type="presOf" srcId="{D0B77696-2C3D-4CA5-8F26-06A33A9D0DB7}" destId="{9F968956-9A7D-4173-A197-4218AD526706}" srcOrd="0" destOrd="0" presId="urn:microsoft.com/office/officeart/2005/8/layout/arrow6#1"/>
    <dgm:cxn modelId="{52651610-5924-4CBB-A578-A87BE366D662}" type="presParOf" srcId="{68776FEB-C07E-47CD-BA1C-2E851E938177}" destId="{8A313109-D524-484B-B941-F3AC206CB270}" srcOrd="0" destOrd="0" presId="urn:microsoft.com/office/officeart/2005/8/layout/arrow6#1"/>
    <dgm:cxn modelId="{CAD8BE86-17AE-4955-81E9-89E17E54A2F3}" type="presParOf" srcId="{68776FEB-C07E-47CD-BA1C-2E851E938177}" destId="{4E1C95DA-1E0A-480B-B9F0-EEDC608EAB9E}" srcOrd="1" destOrd="0" presId="urn:microsoft.com/office/officeart/2005/8/layout/arrow6#1"/>
    <dgm:cxn modelId="{D117E128-24AE-497D-8A2D-92DB19F1072B}"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lvl="0" algn="ctr" defTabSz="1466850">
            <a:lnSpc>
              <a:spcPct val="90000"/>
            </a:lnSpc>
            <a:spcBef>
              <a:spcPct val="0"/>
            </a:spcBef>
            <a:spcAft>
              <a:spcPct val="35000"/>
            </a:spcAft>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lvl="0" algn="ctr" defTabSz="1466850">
            <a:lnSpc>
              <a:spcPct val="90000"/>
            </a:lnSpc>
            <a:spcBef>
              <a:spcPct val="0"/>
            </a:spcBef>
            <a:spcAft>
              <a:spcPct val="35000"/>
            </a:spcAft>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7391724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extLst>
      <p:ext uri="{BB962C8B-B14F-4D97-AF65-F5344CB8AC3E}">
        <p14:creationId xmlns:p14="http://schemas.microsoft.com/office/powerpoint/2010/main" val="3690665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extLst>
      <p:ext uri="{BB962C8B-B14F-4D97-AF65-F5344CB8AC3E}">
        <p14:creationId xmlns:p14="http://schemas.microsoft.com/office/powerpoint/2010/main" val="2746658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47</a:t>
            </a:fld>
            <a:endParaRPr lang="zh-CN" altLang="en-US"/>
          </a:p>
        </p:txBody>
      </p:sp>
    </p:spTree>
    <p:extLst>
      <p:ext uri="{BB962C8B-B14F-4D97-AF65-F5344CB8AC3E}">
        <p14:creationId xmlns:p14="http://schemas.microsoft.com/office/powerpoint/2010/main" val="1972103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48</a:t>
            </a:fld>
            <a:endParaRPr lang="zh-CN" altLang="en-US"/>
          </a:p>
        </p:txBody>
      </p:sp>
    </p:spTree>
    <p:extLst>
      <p:ext uri="{BB962C8B-B14F-4D97-AF65-F5344CB8AC3E}">
        <p14:creationId xmlns:p14="http://schemas.microsoft.com/office/powerpoint/2010/main" val="2392019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49</a:t>
            </a:fld>
            <a:endParaRPr lang="zh-CN" altLang="en-US"/>
          </a:p>
        </p:txBody>
      </p:sp>
    </p:spTree>
    <p:extLst>
      <p:ext uri="{BB962C8B-B14F-4D97-AF65-F5344CB8AC3E}">
        <p14:creationId xmlns:p14="http://schemas.microsoft.com/office/powerpoint/2010/main" val="3247728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58</a:t>
            </a:fld>
            <a:endParaRPr lang="zh-CN" altLang="en-US"/>
          </a:p>
        </p:txBody>
      </p:sp>
    </p:spTree>
    <p:extLst>
      <p:ext uri="{BB962C8B-B14F-4D97-AF65-F5344CB8AC3E}">
        <p14:creationId xmlns:p14="http://schemas.microsoft.com/office/powerpoint/2010/main" val="70684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59</a:t>
            </a:fld>
            <a:endParaRPr lang="zh-CN" altLang="en-US"/>
          </a:p>
        </p:txBody>
      </p:sp>
    </p:spTree>
    <p:extLst>
      <p:ext uri="{BB962C8B-B14F-4D97-AF65-F5344CB8AC3E}">
        <p14:creationId xmlns:p14="http://schemas.microsoft.com/office/powerpoint/2010/main" val="3738473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60</a:t>
            </a:fld>
            <a:endParaRPr lang="zh-CN" altLang="en-US"/>
          </a:p>
        </p:txBody>
      </p:sp>
    </p:spTree>
    <p:extLst>
      <p:ext uri="{BB962C8B-B14F-4D97-AF65-F5344CB8AC3E}">
        <p14:creationId xmlns:p14="http://schemas.microsoft.com/office/powerpoint/2010/main" val="144339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61</a:t>
            </a:fld>
            <a:endParaRPr lang="zh-CN" altLang="en-US"/>
          </a:p>
        </p:txBody>
      </p:sp>
    </p:spTree>
    <p:extLst>
      <p:ext uri="{BB962C8B-B14F-4D97-AF65-F5344CB8AC3E}">
        <p14:creationId xmlns:p14="http://schemas.microsoft.com/office/powerpoint/2010/main" val="2292300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75</a:t>
            </a:fld>
            <a:endParaRPr lang="zh-CN" altLang="en-US"/>
          </a:p>
        </p:txBody>
      </p:sp>
    </p:spTree>
    <p:extLst>
      <p:ext uri="{BB962C8B-B14F-4D97-AF65-F5344CB8AC3E}">
        <p14:creationId xmlns:p14="http://schemas.microsoft.com/office/powerpoint/2010/main" val="3784825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76</a:t>
            </a:fld>
            <a:endParaRPr lang="zh-CN" altLang="en-US"/>
          </a:p>
        </p:txBody>
      </p:sp>
    </p:spTree>
    <p:extLst>
      <p:ext uri="{BB962C8B-B14F-4D97-AF65-F5344CB8AC3E}">
        <p14:creationId xmlns:p14="http://schemas.microsoft.com/office/powerpoint/2010/main" val="650967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77</a:t>
            </a:fld>
            <a:endParaRPr lang="zh-CN" altLang="en-US"/>
          </a:p>
        </p:txBody>
      </p:sp>
    </p:spTree>
    <p:extLst>
      <p:ext uri="{BB962C8B-B14F-4D97-AF65-F5344CB8AC3E}">
        <p14:creationId xmlns:p14="http://schemas.microsoft.com/office/powerpoint/2010/main" val="3457719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39</a:t>
            </a:fld>
            <a:endParaRPr lang="zh-CN" altLang="en-US"/>
          </a:p>
        </p:txBody>
      </p:sp>
    </p:spTree>
    <p:extLst>
      <p:ext uri="{BB962C8B-B14F-4D97-AF65-F5344CB8AC3E}">
        <p14:creationId xmlns:p14="http://schemas.microsoft.com/office/powerpoint/2010/main" val="113855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40</a:t>
            </a:fld>
            <a:endParaRPr lang="zh-CN" altLang="en-US"/>
          </a:p>
        </p:txBody>
      </p:sp>
    </p:spTree>
    <p:extLst>
      <p:ext uri="{BB962C8B-B14F-4D97-AF65-F5344CB8AC3E}">
        <p14:creationId xmlns:p14="http://schemas.microsoft.com/office/powerpoint/2010/main" val="368224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41</a:t>
            </a:fld>
            <a:endParaRPr lang="zh-CN" altLang="en-US"/>
          </a:p>
        </p:txBody>
      </p:sp>
    </p:spTree>
    <p:extLst>
      <p:ext uri="{BB962C8B-B14F-4D97-AF65-F5344CB8AC3E}">
        <p14:creationId xmlns:p14="http://schemas.microsoft.com/office/powerpoint/2010/main" val="3998761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42</a:t>
            </a:fld>
            <a:endParaRPr lang="zh-CN" altLang="en-US"/>
          </a:p>
        </p:txBody>
      </p:sp>
    </p:spTree>
    <p:extLst>
      <p:ext uri="{BB962C8B-B14F-4D97-AF65-F5344CB8AC3E}">
        <p14:creationId xmlns:p14="http://schemas.microsoft.com/office/powerpoint/2010/main" val="4261004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43</a:t>
            </a:fld>
            <a:endParaRPr lang="zh-CN" altLang="en-US"/>
          </a:p>
        </p:txBody>
      </p:sp>
    </p:spTree>
    <p:extLst>
      <p:ext uri="{BB962C8B-B14F-4D97-AF65-F5344CB8AC3E}">
        <p14:creationId xmlns:p14="http://schemas.microsoft.com/office/powerpoint/2010/main" val="4187044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44</a:t>
            </a:fld>
            <a:endParaRPr lang="zh-CN" altLang="en-US"/>
          </a:p>
        </p:txBody>
      </p:sp>
    </p:spTree>
    <p:extLst>
      <p:ext uri="{BB962C8B-B14F-4D97-AF65-F5344CB8AC3E}">
        <p14:creationId xmlns:p14="http://schemas.microsoft.com/office/powerpoint/2010/main" val="12665080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45</a:t>
            </a:fld>
            <a:endParaRPr lang="zh-CN" altLang="en-US"/>
          </a:p>
        </p:txBody>
      </p:sp>
    </p:spTree>
    <p:extLst>
      <p:ext uri="{BB962C8B-B14F-4D97-AF65-F5344CB8AC3E}">
        <p14:creationId xmlns:p14="http://schemas.microsoft.com/office/powerpoint/2010/main" val="121874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46</a:t>
            </a:fld>
            <a:endParaRPr lang="zh-CN" altLang="en-US"/>
          </a:p>
        </p:txBody>
      </p:sp>
    </p:spTree>
    <p:extLst>
      <p:ext uri="{BB962C8B-B14F-4D97-AF65-F5344CB8AC3E}">
        <p14:creationId xmlns:p14="http://schemas.microsoft.com/office/powerpoint/2010/main" val="4186396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1" Type="http://schemas.openxmlformats.org/officeDocument/2006/relationships/slide" Target="slide6.xml"/><Relationship Id="rId12" Type="http://schemas.openxmlformats.org/officeDocument/2006/relationships/slide" Target="slide8.xml"/><Relationship Id="rId13" Type="http://schemas.openxmlformats.org/officeDocument/2006/relationships/slide" Target="slide74.xml"/><Relationship Id="rId1" Type="http://schemas.openxmlformats.org/officeDocument/2006/relationships/tags" Target="../tags/tag1.xml"/><Relationship Id="rId2" Type="http://schemas.openxmlformats.org/officeDocument/2006/relationships/tags" Target="../tags/tag2.xml"/><Relationship Id="rId3" Type="http://schemas.openxmlformats.org/officeDocument/2006/relationships/tags" Target="../tags/tag3.xml"/><Relationship Id="rId4" Type="http://schemas.openxmlformats.org/officeDocument/2006/relationships/tags" Target="../tags/tag4.xml"/><Relationship Id="rId5" Type="http://schemas.openxmlformats.org/officeDocument/2006/relationships/tags" Target="../tags/tag5.xml"/><Relationship Id="rId6" Type="http://schemas.openxmlformats.org/officeDocument/2006/relationships/tags" Target="../tags/tag6.xml"/><Relationship Id="rId7" Type="http://schemas.openxmlformats.org/officeDocument/2006/relationships/tags" Target="../tags/tag7.xml"/><Relationship Id="rId8" Type="http://schemas.openxmlformats.org/officeDocument/2006/relationships/slideLayout" Target="../slideLayouts/slideLayout13.xml"/><Relationship Id="rId9" Type="http://schemas.openxmlformats.org/officeDocument/2006/relationships/slide" Target="slide4.xml"/><Relationship Id="rId10" Type="http://schemas.openxmlformats.org/officeDocument/2006/relationships/slide" Target="slide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slide" Target="slide8.xml"/><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image" Target="../media/image6.png"/><Relationship Id="rId1" Type="http://schemas.openxmlformats.org/officeDocument/2006/relationships/tags" Target="../tags/tag8.xml"/><Relationship Id="rId2"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image" Target="../media/image6.png"/><Relationship Id="rId1" Type="http://schemas.openxmlformats.org/officeDocument/2006/relationships/tags" Target="../tags/tag9.xml"/><Relationship Id="rId2"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3.xml.rels><?xml version="1.0" encoding="UTF-8" standalone="yes"?>
<Relationships xmlns="http://schemas.openxmlformats.org/package/2006/relationships"><Relationship Id="rId3" Type="http://schemas.openxmlformats.org/officeDocument/2006/relationships/slide" Target="slide8.xml"/><Relationship Id="rId4"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7.png"/><Relationship Id="rId1" Type="http://schemas.microsoft.com/office/2007/relationships/media" Target="../media/media2.mp3"/><Relationship Id="rId2" Type="http://schemas.openxmlformats.org/officeDocument/2006/relationships/audio" Target="../media/media2.mp3"/></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7.png"/><Relationship Id="rId1" Type="http://schemas.microsoft.com/office/2007/relationships/media" Target="../media/media2.mp3"/><Relationship Id="rId2" Type="http://schemas.openxmlformats.org/officeDocument/2006/relationships/audio" Target="../media/media2.mp3"/></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8.png"/><Relationship Id="rId7" Type="http://schemas.openxmlformats.org/officeDocument/2006/relationships/slide" Target="slide8.xml"/><Relationship Id="rId8" Type="http://schemas.openxmlformats.org/officeDocument/2006/relationships/image" Target="../media/image7.png"/><Relationship Id="rId1" Type="http://schemas.microsoft.com/office/2007/relationships/media" Target="../media/media3.mp3"/><Relationship Id="rId2" Type="http://schemas.openxmlformats.org/officeDocument/2006/relationships/audio" Target="../media/media3.mp3"/></Relationships>
</file>

<file path=ppt/slides/_rels/slide5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8.png"/><Relationship Id="rId5" Type="http://schemas.openxmlformats.org/officeDocument/2006/relationships/slide" Target="slide8.xml"/><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6.png"/><Relationship Id="rId5" Type="http://schemas.openxmlformats.org/officeDocument/2006/relationships/image" Target="../media/image7.png"/><Relationship Id="rId1" Type="http://schemas.microsoft.com/office/2007/relationships/media" Target="../media/media1.mp3"/><Relationship Id="rId2" Type="http://schemas.openxmlformats.org/officeDocument/2006/relationships/audio" Target="../media/media1.mp3"/></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6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slide" Target="slide8.xml"/><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5"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slide" Target="slide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14.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1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slide" Target="slide3.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diagramData" Target="../diagrams/data1.xml"/></Relationships>
</file>

<file path=ppt/slides/_rels/slide7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7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77.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slide" Target="slide11.xml"/><Relationship Id="rId4" Type="http://schemas.openxmlformats.org/officeDocument/2006/relationships/slide" Target="slide35.xml"/><Relationship Id="rId5" Type="http://schemas.openxmlformats.org/officeDocument/2006/relationships/slide" Target="slide54.xml"/><Relationship Id="rId6" Type="http://schemas.openxmlformats.org/officeDocument/2006/relationships/slide" Target="slide9.xml"/><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image" Target="../media/image6.png"/></Relationships>
</file>

<file path=ppt/slides/_rels/slide8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slide" Target="slide74.xml"/><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16.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645037" y="1325553"/>
            <a:ext cx="8449801" cy="5144485"/>
          </a:xfrm>
          <a:prstGeom prst="rect">
            <a:avLst/>
          </a:prstGeom>
          <a:noFill/>
        </p:spPr>
        <p:txBody>
          <a:bodyPr wrap="square" rtlCol="0">
            <a:spAutoFit/>
          </a:bodyPr>
          <a:lstStyle/>
          <a:p>
            <a:pPr algn="just">
              <a:lnSpc>
                <a:spcPct val="114000"/>
              </a:lnSpc>
            </a:pPr>
            <a:r>
              <a:rPr lang="en-US" altLang="zh-CN" sz="2400" kern="100" dirty="0">
                <a:latin typeface="Calibri" panose="020F0502020204030204" pitchFamily="34" charset="0"/>
                <a:cs typeface="Calibri" panose="020F0502020204030204" pitchFamily="34" charset="0"/>
              </a:rPr>
              <a:t>2.</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Thanksgiving Day in the United States is a holiday on the fourth Thursday of November. It is a day for people in the US to give thanks for what they have. Families and friends get together for a meal, which traditionally includes a roast turkey, stuffing, potatoes, vegetables, cranberry sauce, gravy, and pumpkin pie. Many</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people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trace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 origins of the modern Thanksgiving Day to the harvest celebration the Pilgrims held in Plymouth, Massachusetts in 1621. The day after Thanksgiving, also known as Black Friday, has been regarded as the beginning of the United States Christmas shopping season. </a:t>
            </a:r>
            <a:r>
              <a:rPr lang="en-US" altLang="zh-CN" sz="2400" dirty="0"/>
              <a:t>Many stores offer highly promoted sales on Black Friday and open very early, such as at midnight, or may even start their sales at some time on Thanksgiving. </a:t>
            </a:r>
            <a:endParaRPr lang="en-US" altLang="zh-CN" sz="2400" kern="100" dirty="0">
              <a:latin typeface="Calibri" panose="020F0502020204030204" pitchFamily="34" charset="0"/>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4" name="动作按钮: 后退或前一项 13">
            <a:hlinkClick r:id="rId3" action="ppaction://hlinksldjump" highlightClick="1"/>
            <a:extLst>
              <a:ext uri="{FF2B5EF4-FFF2-40B4-BE49-F238E27FC236}">
                <a16:creationId xmlns="" xmlns:a16="http://schemas.microsoft.com/office/drawing/2014/main" id="{11340A0E-317A-48D7-B8E2-09CA6BF3CBB2}"/>
              </a:ext>
            </a:extLst>
          </p:cNvPr>
          <p:cNvSpPr/>
          <p:nvPr/>
        </p:nvSpPr>
        <p:spPr>
          <a:xfrm>
            <a:off x="10842010" y="5842076"/>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Picture 2" descr="he Amish and Thanksgiving Day | Ohio's Amish Country"/>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2658" y="1938835"/>
            <a:ext cx="2778566" cy="185237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0 Tips For Smart Shopping On Black Frida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22658" y="4095486"/>
            <a:ext cx="2778566" cy="1648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0972469"/>
      </p:ext>
    </p:extLst>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77798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4717354"/>
            <a:ext cx="10682339" cy="1200329"/>
          </a:xfrm>
          <a:prstGeom prst="rect">
            <a:avLst/>
          </a:prstGeom>
          <a:noFill/>
        </p:spPr>
        <p:txBody>
          <a:bodyPr wrap="square" rtlCol="0">
            <a:spAutoFit/>
          </a:bodyPr>
          <a:lstStyle/>
          <a:p>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   </a:t>
            </a:r>
            <a:r>
              <a:rPr lang="en-US" altLang="zh-CN" sz="2400" kern="100" dirty="0">
                <a:latin typeface="Calibri" panose="020F0502020204030204" pitchFamily="34" charset="0"/>
                <a:cs typeface="Calibri" panose="020F0502020204030204" pitchFamily="34" charset="0"/>
              </a:rPr>
              <a:t>(Paragraph 1-3) </a:t>
            </a:r>
            <a:r>
              <a:rPr lang="en-US" altLang="zh-CN" sz="2400" dirty="0"/>
              <a:t>An example of the Summers as a lead-in to the topic: conflict between college freshmen and their parents when they return home for the first vacation</a:t>
            </a:r>
          </a:p>
        </p:txBody>
      </p:sp>
      <p:sp>
        <p:nvSpPr>
          <p:cNvPr id="10" name="文本框 9"/>
          <p:cNvSpPr txBox="1"/>
          <p:nvPr/>
        </p:nvSpPr>
        <p:spPr>
          <a:xfrm>
            <a:off x="939800" y="2529061"/>
            <a:ext cx="10495915"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kern="100" dirty="0">
                <a:latin typeface="Calibri" panose="020F0502020204030204" pitchFamily="34" charset="0"/>
                <a:cs typeface="Calibri" panose="020F0502020204030204" pitchFamily="34" charset="0"/>
              </a:rPr>
              <a:t>In this text, </a:t>
            </a:r>
            <a:r>
              <a:rPr lang="en-US" altLang="zh-CN" sz="2400" dirty="0"/>
              <a:t>the author analyses the conflict between college freshmen and their parents when they return home for the first vacation. Specifically, he describes the changes that have taken place in the relationships between students and their parents. He also analyses the reasons for the conflict, and introduces some solutions. </a:t>
            </a:r>
            <a:endParaRPr lang="zh-CN" altLang="en-US" sz="2400" dirty="0">
              <a:latin typeface="Calibri" panose="020F0502020204030204" pitchFamily="34" charset="0"/>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67735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77798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1" y="2475600"/>
            <a:ext cx="9826932" cy="3046988"/>
          </a:xfrm>
          <a:prstGeom prst="rect">
            <a:avLst/>
          </a:prstGeom>
          <a:noFill/>
        </p:spPr>
        <p:txBody>
          <a:bodyPr wrap="square" rtlCol="0">
            <a:spAutoFit/>
          </a:bodyPr>
          <a:lstStyle/>
          <a:p>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  </a:t>
            </a:r>
            <a:r>
              <a:rPr lang="en-US" altLang="zh-CN" sz="2400" kern="100" dirty="0">
                <a:latin typeface="Calibri" panose="020F0502020204030204" pitchFamily="34" charset="0"/>
                <a:cs typeface="Calibri" panose="020F0502020204030204" pitchFamily="34" charset="0"/>
              </a:rPr>
              <a:t>(Paragraphs 4-8) </a:t>
            </a:r>
            <a:r>
              <a:rPr lang="en-US" altLang="zh-CN" sz="2400" dirty="0"/>
              <a:t>Children’s (College freshmen’s) behaviour that confounds their parents</a:t>
            </a:r>
          </a:p>
          <a:p>
            <a:pPr marL="457200" indent="-457200">
              <a:buFont typeface="+mj-lt"/>
              <a:buAutoNum type="arabicParenR"/>
            </a:pPr>
            <a:r>
              <a:rPr lang="en-US" altLang="zh-CN" sz="2400" kern="100" dirty="0">
                <a:latin typeface="Calibri" panose="020F0502020204030204" pitchFamily="34" charset="0"/>
                <a:cs typeface="Calibri" panose="020F0502020204030204" pitchFamily="34" charset="0"/>
              </a:rPr>
              <a:t>(Para.</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4)</a:t>
            </a:r>
            <a:r>
              <a:rPr lang="zh-CN" altLang="en-US" sz="2400" kern="100" dirty="0">
                <a:latin typeface="Calibri" panose="020F0502020204030204" pitchFamily="34" charset="0"/>
                <a:cs typeface="Calibri" panose="020F0502020204030204" pitchFamily="34" charset="0"/>
              </a:rPr>
              <a:t> </a:t>
            </a:r>
            <a:r>
              <a:rPr lang="en-US" altLang="zh-CN" sz="2400" dirty="0"/>
              <a:t>A description of children’s behaviour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457200" indent="-457200">
              <a:buFont typeface="+mj-lt"/>
              <a:buAutoNum type="arabicParenR"/>
            </a:pPr>
            <a:r>
              <a:rPr lang="en-US" altLang="zh-CN" sz="2400" dirty="0"/>
              <a:t>(Para. 5-6) Reasons for the conflict: Parents expectations vs. children’s changes</a:t>
            </a:r>
          </a:p>
          <a:p>
            <a:pPr marL="457200" indent="-457200">
              <a:buFont typeface="+mj-lt"/>
              <a:buAutoNum type="arabicParenR"/>
            </a:pPr>
            <a:r>
              <a:rPr lang="en-US" altLang="zh-CN" sz="2400" dirty="0"/>
              <a:t>(Para. 7) An example of the conflict between parents’ expectations and children’s changes</a:t>
            </a:r>
          </a:p>
          <a:p>
            <a:pPr marL="457200" indent="-457200">
              <a:buFont typeface="+mj-lt"/>
              <a:buAutoNum type="arabicParenR"/>
            </a:pPr>
            <a:r>
              <a:rPr lang="en-US" altLang="zh-CN" sz="2400" dirty="0"/>
              <a:t>(Para. 8) A summary</a:t>
            </a:r>
          </a:p>
        </p:txBody>
      </p:sp>
      <p:pic>
        <p:nvPicPr>
          <p:cNvPr id="18" name="图片 17"/>
          <p:cNvPicPr>
            <a:picLocks noChangeAspect="1"/>
          </p:cNvPicPr>
          <p:nvPr/>
        </p:nvPicPr>
        <p:blipFill>
          <a:blip r:embed="rId2"/>
          <a:stretch>
            <a:fillRect/>
          </a:stretch>
        </p:blipFill>
        <p:spPr>
          <a:xfrm>
            <a:off x="846375" y="167735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67102928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77798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1" y="2318284"/>
            <a:ext cx="9826932" cy="3623043"/>
          </a:xfrm>
          <a:prstGeom prst="rect">
            <a:avLst/>
          </a:prstGeom>
          <a:noFill/>
        </p:spPr>
        <p:txBody>
          <a:bodyPr wrap="square" rtlCol="0">
            <a:spAutoFit/>
          </a:bodyPr>
          <a:lstStyle/>
          <a:p>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III   </a:t>
            </a:r>
            <a:r>
              <a:rPr lang="en-US" altLang="zh-CN" sz="2400" dirty="0"/>
              <a:t>(Paragraphs 9-17) The transformation of the family that baffles the children </a:t>
            </a:r>
          </a:p>
          <a:p>
            <a:pPr marL="457200" indent="-457200" algn="just">
              <a:lnSpc>
                <a:spcPct val="114000"/>
              </a:lnSpc>
              <a:buFont typeface="+mj-lt"/>
              <a:buAutoNum type="arabicParenR"/>
            </a:pPr>
            <a:r>
              <a:rPr lang="en-US" altLang="zh-CN" sz="2400" kern="100" dirty="0">
                <a:latin typeface="Calibri" panose="020F0502020204030204" pitchFamily="34" charset="0"/>
                <a:cs typeface="Calibri" panose="020F0502020204030204" pitchFamily="34" charset="0"/>
              </a:rPr>
              <a:t>(Para. 9-13) The parents’ feelings during the first month after their children leave for college</a:t>
            </a:r>
          </a:p>
          <a:p>
            <a:pPr marL="457200" indent="-457200" algn="just">
              <a:lnSpc>
                <a:spcPct val="114000"/>
              </a:lnSpc>
              <a:buFont typeface="+mj-lt"/>
              <a:buAutoNum type="arabicParenR"/>
            </a:pPr>
            <a:r>
              <a:rPr lang="en-US" altLang="zh-CN" sz="2400" kern="100" dirty="0">
                <a:latin typeface="Calibri" panose="020F0502020204030204" pitchFamily="34" charset="0"/>
                <a:cs typeface="Calibri" panose="020F0502020204030204" pitchFamily="34" charset="0"/>
              </a:rPr>
              <a:t>(Para. 14-17) The transformation of parents that causes the bafflement of the children</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IV  </a:t>
            </a:r>
            <a:r>
              <a:rPr lang="en-US" altLang="zh-CN" sz="2400" dirty="0"/>
              <a:t>(Paragraphs 18-21) An analysis of the parent-child conflicts</a:t>
            </a:r>
          </a:p>
          <a:p>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V   </a:t>
            </a:r>
            <a:r>
              <a:rPr lang="en-US" altLang="zh-CN" sz="2400" dirty="0"/>
              <a:t>(Paragraphs 22-23) The solutions offered by the Summers which echo the lead-in</a:t>
            </a:r>
          </a:p>
        </p:txBody>
      </p:sp>
      <p:pic>
        <p:nvPicPr>
          <p:cNvPr id="18" name="图片 17"/>
          <p:cNvPicPr>
            <a:picLocks noChangeAspect="1"/>
          </p:cNvPicPr>
          <p:nvPr/>
        </p:nvPicPr>
        <p:blipFill>
          <a:blip r:embed="rId2"/>
          <a:stretch>
            <a:fillRect/>
          </a:stretch>
        </p:blipFill>
        <p:spPr>
          <a:xfrm>
            <a:off x="846375" y="167735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2992025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548936"/>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12" name="文本框 11"/>
          <p:cNvSpPr txBox="1"/>
          <p:nvPr/>
        </p:nvSpPr>
        <p:spPr>
          <a:xfrm>
            <a:off x="723265" y="2305441"/>
            <a:ext cx="10744200"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and choose four topics that are mentioned in the text. Write the letters of the correct statements on the notepad.</a:t>
            </a:r>
          </a:p>
        </p:txBody>
      </p:sp>
      <p:pic>
        <p:nvPicPr>
          <p:cNvPr id="16" name="图片 15"/>
          <p:cNvPicPr>
            <a:picLocks noChangeAspect="1"/>
          </p:cNvPicPr>
          <p:nvPr/>
        </p:nvPicPr>
        <p:blipFill>
          <a:blip r:embed="rId2"/>
          <a:stretch>
            <a:fillRect/>
          </a:stretch>
        </p:blipFill>
        <p:spPr>
          <a:xfrm>
            <a:off x="681041" y="1499033"/>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9" name="文本框 18">
            <a:extLst>
              <a:ext uri="{FF2B5EF4-FFF2-40B4-BE49-F238E27FC236}">
                <a16:creationId xmlns="" xmlns:a16="http://schemas.microsoft.com/office/drawing/2014/main" id="{26B31C57-ABE8-490A-9A26-D4797BB61ADD}"/>
              </a:ext>
            </a:extLst>
          </p:cNvPr>
          <p:cNvSpPr txBox="1"/>
          <p:nvPr/>
        </p:nvSpPr>
        <p:spPr>
          <a:xfrm>
            <a:off x="5492802" y="5932974"/>
            <a:ext cx="2289725" cy="348813"/>
          </a:xfrm>
          <a:prstGeom prst="rect">
            <a:avLst/>
          </a:prstGeom>
        </p:spPr>
        <p:style>
          <a:lnRef idx="1">
            <a:schemeClr val="accent1"/>
          </a:lnRef>
          <a:fillRef idx="2">
            <a:schemeClr val="accent1"/>
          </a:fillRef>
          <a:effectRef idx="1">
            <a:schemeClr val="accent1"/>
          </a:effectRef>
          <a:fontRef idx="minor">
            <a:schemeClr val="dk1"/>
          </a:fontRef>
        </p:style>
        <p:txBody>
          <a:bodyPr wrap="square" anchor="ctr">
            <a:spAutoFit/>
          </a:bodyPr>
          <a:lstStyle/>
          <a:p>
            <a:pPr algn="ctr">
              <a:lnSpc>
                <a:spcPts val="2000"/>
              </a:lnSpc>
            </a:pPr>
            <a:r>
              <a:rPr lang="en-US" altLang="zh-CN" sz="2400" b="1" dirty="0">
                <a:effectLst/>
                <a:latin typeface="Calibri" panose="020F0502020204030204" pitchFamily="34" charset="0"/>
                <a:ea typeface="宋体" panose="02010600030101010101" pitchFamily="2" charset="-122"/>
                <a:cs typeface="Calibri" panose="020F0502020204030204" pitchFamily="34" charset="0"/>
              </a:rPr>
              <a:t>A</a:t>
            </a:r>
            <a:r>
              <a:rPr lang="zh-CN" altLang="en-US" sz="2400" b="1"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effectLst/>
                <a:latin typeface="Calibri" panose="020F0502020204030204" pitchFamily="34" charset="0"/>
                <a:ea typeface="宋体" panose="02010600030101010101" pitchFamily="2" charset="-122"/>
                <a:cs typeface="Calibri" panose="020F0502020204030204" pitchFamily="34" charset="0"/>
              </a:rPr>
              <a:t>B</a:t>
            </a:r>
            <a:r>
              <a:rPr lang="zh-CN" altLang="en-US" sz="2400" b="1"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effectLst/>
                <a:latin typeface="Calibri" panose="020F0502020204030204" pitchFamily="34" charset="0"/>
                <a:ea typeface="宋体" panose="02010600030101010101" pitchFamily="2" charset="-122"/>
                <a:cs typeface="Calibri" panose="020F0502020204030204" pitchFamily="34" charset="0"/>
              </a:rPr>
              <a:t>D</a:t>
            </a:r>
            <a:r>
              <a:rPr lang="zh-CN" altLang="en-US" sz="2400" b="1"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effectLst/>
                <a:latin typeface="Calibri" panose="020F0502020204030204" pitchFamily="34" charset="0"/>
                <a:ea typeface="宋体" panose="02010600030101010101" pitchFamily="2" charset="-122"/>
                <a:cs typeface="Calibri" panose="020F0502020204030204" pitchFamily="34" charset="0"/>
              </a:rPr>
              <a:t>E</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20" name="文本框 7">
            <a:extLst>
              <a:ext uri="{FF2B5EF4-FFF2-40B4-BE49-F238E27FC236}">
                <a16:creationId xmlns="" xmlns:a16="http://schemas.microsoft.com/office/drawing/2014/main" id="{4613D267-61D8-4758-8D0B-EA9F7A963420}"/>
              </a:ext>
            </a:extLst>
          </p:cNvPr>
          <p:cNvSpPr txBox="1"/>
          <p:nvPr/>
        </p:nvSpPr>
        <p:spPr>
          <a:xfrm>
            <a:off x="714325" y="3056800"/>
            <a:ext cx="10842511" cy="3046988"/>
          </a:xfrm>
          <a:prstGeom prst="rect">
            <a:avLst/>
          </a:prstGeom>
          <a:noFill/>
        </p:spPr>
        <p:txBody>
          <a:bodyPr wrap="square" rtlCol="0">
            <a:spAutoFit/>
          </a:bodyPr>
          <a:lstStyle/>
          <a:p>
            <a:pPr marL="457200" indent="-457200">
              <a:buFont typeface="+mj-lt"/>
              <a:buAutoNum type="alphaUcPeriod"/>
            </a:pPr>
            <a:r>
              <a:rPr lang="en-US" sz="2400" dirty="0"/>
              <a:t>Parents and children find it difficult to get along with each other after living apart for several months.</a:t>
            </a:r>
          </a:p>
          <a:p>
            <a:pPr marL="457200" indent="-457200">
              <a:buFont typeface="+mj-lt"/>
              <a:buAutoNum type="alphaUcPeriod"/>
            </a:pPr>
            <a:r>
              <a:rPr lang="en-US" sz="2400" dirty="0"/>
              <a:t>Children get mature after going to college.</a:t>
            </a:r>
          </a:p>
          <a:p>
            <a:pPr marL="457200" indent="-457200">
              <a:buFont typeface="+mj-lt"/>
              <a:buAutoNum type="alphaUcPeriod"/>
            </a:pPr>
            <a:r>
              <a:rPr lang="en-US" sz="2400" dirty="0"/>
              <a:t>Parents and children feel awkward when they spend winter break together.</a:t>
            </a:r>
          </a:p>
          <a:p>
            <a:pPr marL="457200" indent="-457200">
              <a:buFont typeface="+mj-lt"/>
              <a:buAutoNum type="alphaUcPeriod"/>
            </a:pPr>
            <a:r>
              <a:rPr lang="en-US" sz="2400" dirty="0"/>
              <a:t>Parents’ life has changed a lot since their children left home for college.</a:t>
            </a:r>
          </a:p>
          <a:p>
            <a:pPr marL="457200" indent="-457200">
              <a:buFont typeface="+mj-lt"/>
              <a:buAutoNum type="alphaUcPeriod"/>
            </a:pPr>
            <a:r>
              <a:rPr lang="en-US" sz="2400" dirty="0"/>
              <a:t>Winter break is a chance for parents and children to adjust their relationships.</a:t>
            </a:r>
          </a:p>
          <a:p>
            <a:pPr marL="457200" indent="-457200">
              <a:buFont typeface="+mj-lt"/>
              <a:buAutoNum type="alphaUcPeriod"/>
            </a:pPr>
            <a:r>
              <a:rPr lang="en-US" sz="2400" dirty="0"/>
              <a:t>Children feel they are no longer the </a:t>
            </a:r>
            <a:r>
              <a:rPr lang="en-US" sz="2400" dirty="0" err="1"/>
              <a:t>centre</a:t>
            </a:r>
            <a:r>
              <a:rPr lang="en-US" sz="2400" dirty="0"/>
              <a:t> of the family when they come back home for winter break.</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2" y="1548936"/>
            <a:ext cx="7627921" cy="46166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r>
              <a:rPr lang="en-US" altLang="zh-CN" sz="2400" dirty="0">
                <a:latin typeface="Calibri" panose="020F0502020204030204" pitchFamily="34" charset="0"/>
                <a:cs typeface="Calibri" panose="020F0502020204030204" pitchFamily="34" charset="0"/>
              </a:rPr>
              <a:t>(2) Reading for structure</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a:t>
            </a:r>
          </a:p>
        </p:txBody>
      </p:sp>
      <p:sp>
        <p:nvSpPr>
          <p:cNvPr id="12" name="文本框 11"/>
          <p:cNvSpPr txBox="1"/>
          <p:nvPr/>
        </p:nvSpPr>
        <p:spPr>
          <a:xfrm>
            <a:off x="723264" y="1998183"/>
            <a:ext cx="10829639" cy="1200329"/>
          </a:xfrm>
          <a:prstGeom prst="rect">
            <a:avLst/>
          </a:prstGeom>
          <a:noFill/>
        </p:spPr>
        <p:txBody>
          <a:bodyPr wrap="square">
            <a:spAutoFit/>
          </a:bodyPr>
          <a:lstStyle/>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closely and complete the following two tables about the different life styles of parents and children and the advice given in the text. Fill in each blank with no more than three words.</a:t>
            </a:r>
          </a:p>
        </p:txBody>
      </p:sp>
      <p:pic>
        <p:nvPicPr>
          <p:cNvPr id="16" name="图片 15"/>
          <p:cNvPicPr>
            <a:picLocks noChangeAspect="1"/>
          </p:cNvPicPr>
          <p:nvPr/>
        </p:nvPicPr>
        <p:blipFill>
          <a:blip r:embed="rId2"/>
          <a:stretch>
            <a:fillRect/>
          </a:stretch>
        </p:blipFill>
        <p:spPr>
          <a:xfrm>
            <a:off x="681041" y="1499033"/>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graphicFrame>
        <p:nvGraphicFramePr>
          <p:cNvPr id="36" name="Table 3"/>
          <p:cNvGraphicFramePr>
            <a:graphicFrameLocks noGrp="1"/>
          </p:cNvGraphicFramePr>
          <p:nvPr>
            <p:extLst>
              <p:ext uri="{D42A27DB-BD31-4B8C-83A1-F6EECF244321}">
                <p14:modId xmlns:p14="http://schemas.microsoft.com/office/powerpoint/2010/main" val="2215616551"/>
              </p:ext>
            </p:extLst>
          </p:nvPr>
        </p:nvGraphicFramePr>
        <p:xfrm>
          <a:off x="1246731" y="2467842"/>
          <a:ext cx="9829800" cy="3754120"/>
        </p:xfrm>
        <a:graphic>
          <a:graphicData uri="http://schemas.openxmlformats.org/drawingml/2006/table">
            <a:tbl>
              <a:tblPr firstRow="1" bandRow="1">
                <a:tableStyleId>{5C22544A-7EE6-4342-B048-85BDC9FD1C3A}</a:tableStyleId>
              </a:tblPr>
              <a:tblGrid>
                <a:gridCol w="1905000">
                  <a:extLst>
                    <a:ext uri="{9D8B030D-6E8A-4147-A177-3AD203B41FA5}">
                      <a16:colId xmlns="" xmlns:a16="http://schemas.microsoft.com/office/drawing/2014/main" val="20000"/>
                    </a:ext>
                  </a:extLst>
                </a:gridCol>
                <a:gridCol w="3703320">
                  <a:extLst>
                    <a:ext uri="{9D8B030D-6E8A-4147-A177-3AD203B41FA5}">
                      <a16:colId xmlns="" xmlns:a16="http://schemas.microsoft.com/office/drawing/2014/main" val="20001"/>
                    </a:ext>
                  </a:extLst>
                </a:gridCol>
                <a:gridCol w="4221480">
                  <a:extLst>
                    <a:ext uri="{9D8B030D-6E8A-4147-A177-3AD203B41FA5}">
                      <a16:colId xmlns="" xmlns:a16="http://schemas.microsoft.com/office/drawing/2014/main" val="20002"/>
                    </a:ext>
                  </a:extLst>
                </a:gridCol>
              </a:tblGrid>
              <a:tr h="370840">
                <a:tc>
                  <a:txBody>
                    <a:bodyPr/>
                    <a:lstStyle/>
                    <a:p>
                      <a:pPr algn="ctr"/>
                      <a:r>
                        <a:rPr lang="en-US" altLang="zh-CN" sz="2400" dirty="0"/>
                        <a:t>Dimensions</a:t>
                      </a:r>
                      <a:endParaRPr lang="en-US" sz="2400" dirty="0"/>
                    </a:p>
                  </a:txBody>
                  <a:tcPr>
                    <a:solidFill>
                      <a:schemeClr val="accent2"/>
                    </a:solidFill>
                  </a:tcPr>
                </a:tc>
                <a:tc>
                  <a:txBody>
                    <a:bodyPr/>
                    <a:lstStyle/>
                    <a:p>
                      <a:pPr algn="ctr"/>
                      <a:r>
                        <a:rPr lang="en-US" altLang="zh-CN" sz="2400" dirty="0"/>
                        <a:t>Parents</a:t>
                      </a:r>
                      <a:endParaRPr lang="en-US" sz="2400" dirty="0"/>
                    </a:p>
                  </a:txBody>
                  <a:tcPr>
                    <a:solidFill>
                      <a:schemeClr val="accent2"/>
                    </a:solidFill>
                  </a:tcPr>
                </a:tc>
                <a:tc>
                  <a:txBody>
                    <a:bodyPr/>
                    <a:lstStyle/>
                    <a:p>
                      <a:pPr algn="ctr"/>
                      <a:r>
                        <a:rPr lang="en-US" altLang="zh-CN" sz="2400" dirty="0"/>
                        <a:t>Children</a:t>
                      </a:r>
                      <a:endParaRPr lang="en-US" sz="2400" dirty="0"/>
                    </a:p>
                  </a:txBody>
                  <a:tcPr>
                    <a:solidFill>
                      <a:schemeClr val="accent2"/>
                    </a:solidFill>
                  </a:tcPr>
                </a:tc>
                <a:extLst>
                  <a:ext uri="{0D108BD9-81ED-4DB2-BD59-A6C34878D82A}">
                    <a16:rowId xmlns="" xmlns:a16="http://schemas.microsoft.com/office/drawing/2014/main" val="10000"/>
                  </a:ext>
                </a:extLst>
              </a:tr>
              <a:tr h="370840">
                <a:tc>
                  <a:txBody>
                    <a:bodyPr/>
                    <a:lstStyle/>
                    <a:p>
                      <a:r>
                        <a:rPr lang="en-US" sz="1800" dirty="0"/>
                        <a:t>circadian rhythms</a:t>
                      </a:r>
                    </a:p>
                  </a:txBody>
                  <a:tcPr/>
                </a:tc>
                <a:tc>
                  <a:txBody>
                    <a:bodyPr/>
                    <a:lstStyle/>
                    <a:p>
                      <a:r>
                        <a:rPr lang="en-US" sz="1800" kern="1200" dirty="0">
                          <a:solidFill>
                            <a:schemeClr val="dk1"/>
                          </a:solidFill>
                          <a:effectLst/>
                          <a:latin typeface="+mn-lt"/>
                          <a:ea typeface="+mn-ea"/>
                          <a:cs typeface="+mn-cs"/>
                        </a:rPr>
                        <a:t>early to bed, early to rise </a:t>
                      </a: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even stay (1) </a:t>
                      </a:r>
                      <a:r>
                        <a:rPr lang="en-US" altLang="zh-CN" sz="1800" kern="1200" dirty="0">
                          <a:solidFill>
                            <a:schemeClr val="dk1"/>
                          </a:solidFill>
                          <a:effectLst/>
                          <a:latin typeface="+mn-lt"/>
                          <a:ea typeface="+mn-ea"/>
                          <a:cs typeface="+mn-cs"/>
                        </a:rPr>
                        <a:t>____________</a:t>
                      </a:r>
                      <a:r>
                        <a:rPr lang="en-US" sz="1800" kern="1200" dirty="0">
                          <a:solidFill>
                            <a:schemeClr val="dk1"/>
                          </a:solidFill>
                          <a:effectLst/>
                          <a:latin typeface="+mn-lt"/>
                          <a:ea typeface="+mn-ea"/>
                          <a:cs typeface="+mn-cs"/>
                        </a:rPr>
                        <a:t> at 2 a.m.</a:t>
                      </a:r>
                    </a:p>
                  </a:txBody>
                  <a:tcPr/>
                </a:tc>
                <a:extLst>
                  <a:ext uri="{0D108BD9-81ED-4DB2-BD59-A6C34878D82A}">
                    <a16:rowId xmlns="" xmlns:a16="http://schemas.microsoft.com/office/drawing/2014/main" val="10001"/>
                  </a:ext>
                </a:extLst>
              </a:tr>
              <a:tr h="370840">
                <a:tc>
                  <a:txBody>
                    <a:bodyPr/>
                    <a:lstStyle/>
                    <a:p>
                      <a:r>
                        <a:rPr lang="en-US" altLang="zh-CN" sz="1800" dirty="0"/>
                        <a:t>metamorphosis</a:t>
                      </a:r>
                      <a:endParaRPr lang="en-US" sz="1800" dirty="0"/>
                    </a:p>
                  </a:txBody>
                  <a:tcPr/>
                </a:tc>
                <a:tc>
                  <a:txBody>
                    <a:bodyPr/>
                    <a:lstStyle/>
                    <a:p>
                      <a:r>
                        <a:rPr lang="en-US" sz="1800" dirty="0"/>
                        <a:t>learn to </a:t>
                      </a:r>
                      <a:r>
                        <a:rPr lang="en-US" sz="1800" dirty="0" err="1"/>
                        <a:t>savour</a:t>
                      </a:r>
                      <a:r>
                        <a:rPr lang="en-US" sz="1800" dirty="0"/>
                        <a:t> (2) </a:t>
                      </a:r>
                      <a:r>
                        <a:rPr lang="en-US" altLang="zh-CN" sz="1800" dirty="0"/>
                        <a:t>_______________</a:t>
                      </a:r>
                      <a:endParaRPr lang="en-US" sz="1800" dirty="0"/>
                    </a:p>
                    <a:p>
                      <a:r>
                        <a:rPr lang="en-US" sz="1800" dirty="0"/>
                        <a:t>rearrange everything in their homes</a:t>
                      </a:r>
                    </a:p>
                  </a:txBody>
                  <a:tcPr/>
                </a:tc>
                <a:tc>
                  <a:txBody>
                    <a:bodyPr/>
                    <a:lstStyle/>
                    <a:p>
                      <a:r>
                        <a:rPr lang="en-US" sz="1800" dirty="0"/>
                        <a:t>learn to handle their own responsibilities</a:t>
                      </a:r>
                    </a:p>
                    <a:p>
                      <a:r>
                        <a:rPr lang="en-US" sz="1800" dirty="0"/>
                        <a:t>enjoy freedom, (3) </a:t>
                      </a:r>
                      <a:r>
                        <a:rPr lang="en-US" altLang="zh-CN" sz="1800" dirty="0"/>
                        <a:t>___________________</a:t>
                      </a:r>
                      <a:r>
                        <a:rPr lang="zh-CN" altLang="en-US" sz="1800" dirty="0"/>
                        <a:t> </a:t>
                      </a:r>
                      <a:r>
                        <a:rPr lang="en-US" sz="1800" dirty="0"/>
                        <a:t>of campus life</a:t>
                      </a:r>
                    </a:p>
                  </a:txBody>
                  <a:tcPr/>
                </a:tc>
                <a:extLst>
                  <a:ext uri="{0D108BD9-81ED-4DB2-BD59-A6C34878D82A}">
                    <a16:rowId xmlns="" xmlns:a16="http://schemas.microsoft.com/office/drawing/2014/main" val="10002"/>
                  </a:ext>
                </a:extLst>
              </a:tr>
              <a:tr h="370840">
                <a:tc>
                  <a:txBody>
                    <a:bodyPr/>
                    <a:lstStyle/>
                    <a:p>
                      <a:r>
                        <a:rPr lang="en-US" altLang="zh-CN" sz="1800" dirty="0"/>
                        <a:t>expectations</a:t>
                      </a:r>
                      <a:endParaRPr 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their children to be the same as (4) </a:t>
                      </a:r>
                      <a:r>
                        <a:rPr lang="en-US" altLang="zh-CN" sz="1800" kern="1200" dirty="0">
                          <a:solidFill>
                            <a:schemeClr val="dk1"/>
                          </a:solidFill>
                          <a:effectLst/>
                          <a:latin typeface="+mn-lt"/>
                          <a:ea typeface="+mn-ea"/>
                          <a:cs typeface="+mn-cs"/>
                        </a:rPr>
                        <a:t>_________________________</a:t>
                      </a:r>
                      <a:endParaRPr lang="en-US" sz="1800" kern="1200" dirty="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their parents not to interfere in their personal affairs</a:t>
                      </a:r>
                    </a:p>
                  </a:txBody>
                  <a:tcPr/>
                </a:tc>
                <a:extLst>
                  <a:ext uri="{0D108BD9-81ED-4DB2-BD59-A6C34878D82A}">
                    <a16:rowId xmlns="" xmlns:a16="http://schemas.microsoft.com/office/drawing/2014/main" val="10003"/>
                  </a:ext>
                </a:extLst>
              </a:tr>
              <a:tr h="370840">
                <a:tc gridSpan="3">
                  <a:txBody>
                    <a:bodyPr/>
                    <a:lstStyle/>
                    <a:p>
                      <a:pPr algn="ctr"/>
                      <a:r>
                        <a:rPr lang="en-US" altLang="zh-CN" sz="2400" b="1" dirty="0">
                          <a:solidFill>
                            <a:schemeClr val="bg1"/>
                          </a:solidFill>
                        </a:rPr>
                        <a:t>Advice</a:t>
                      </a:r>
                      <a:endParaRPr lang="en-US" sz="2400" b="1" dirty="0">
                        <a:solidFill>
                          <a:schemeClr val="bg1"/>
                        </a:solidFill>
                      </a:endParaRPr>
                    </a:p>
                  </a:txBody>
                  <a:tcPr>
                    <a:solidFill>
                      <a:schemeClr val="accent2"/>
                    </a:solidFill>
                  </a:tcPr>
                </a:tc>
                <a:tc hMerge="1">
                  <a:txBody>
                    <a:bodyPr/>
                    <a:lstStyle/>
                    <a:p>
                      <a:endParaRPr lang="en-US"/>
                    </a:p>
                  </a:txBody>
                  <a:tcPr/>
                </a:tc>
                <a:tc hMerge="1">
                  <a:txBody>
                    <a:bodyPr/>
                    <a:lstStyle/>
                    <a:p>
                      <a:endParaRPr lang="en-US" dirty="0"/>
                    </a:p>
                  </a:txBody>
                  <a:tcPr/>
                </a:tc>
                <a:extLst>
                  <a:ext uri="{0D108BD9-81ED-4DB2-BD59-A6C34878D82A}">
                    <a16:rowId xmlns="" xmlns:a16="http://schemas.microsoft.com/office/drawing/2014/main" val="10004"/>
                  </a:ext>
                </a:extLst>
              </a:tr>
              <a:tr h="370840">
                <a:tc gridSpan="3">
                  <a:txBody>
                    <a:bodyPr/>
                    <a:lstStyle/>
                    <a:p>
                      <a:r>
                        <a:rPr lang="en-US" sz="1800" kern="1200" dirty="0">
                          <a:solidFill>
                            <a:schemeClr val="dk1"/>
                          </a:solidFill>
                          <a:effectLst/>
                          <a:latin typeface="+mn-lt"/>
                          <a:ea typeface="+mn-ea"/>
                          <a:cs typeface="+mn-cs"/>
                        </a:rPr>
                        <a:t>Both parents and children should</a:t>
                      </a:r>
                    </a:p>
                    <a:p>
                      <a:r>
                        <a:rPr lang="en-US" sz="1800" kern="1200" dirty="0">
                          <a:solidFill>
                            <a:schemeClr val="dk1"/>
                          </a:solidFill>
                          <a:effectLst/>
                          <a:latin typeface="+mn-lt"/>
                          <a:ea typeface="+mn-ea"/>
                          <a:cs typeface="+mn-cs"/>
                        </a:rPr>
                        <a:t>try to determine what to (5) </a:t>
                      </a:r>
                      <a:r>
                        <a:rPr lang="en-US" altLang="zh-CN" sz="1800" kern="1200" dirty="0">
                          <a:solidFill>
                            <a:schemeClr val="dk1"/>
                          </a:solidFill>
                          <a:effectLst/>
                          <a:latin typeface="+mn-lt"/>
                          <a:ea typeface="+mn-ea"/>
                          <a:cs typeface="+mn-cs"/>
                        </a:rPr>
                        <a:t>__________________</a:t>
                      </a:r>
                      <a:endParaRPr lang="en-US" sz="1800" kern="1200" dirty="0">
                        <a:solidFill>
                          <a:schemeClr val="dk1"/>
                        </a:solidFill>
                        <a:effectLst/>
                        <a:latin typeface="+mn-lt"/>
                        <a:ea typeface="+mn-ea"/>
                        <a:cs typeface="+mn-cs"/>
                      </a:endParaRPr>
                    </a:p>
                    <a:p>
                      <a:r>
                        <a:rPr lang="en-US" sz="1800" kern="1200" dirty="0">
                          <a:solidFill>
                            <a:schemeClr val="dk1"/>
                          </a:solidFill>
                          <a:effectLst/>
                          <a:latin typeface="+mn-lt"/>
                          <a:ea typeface="+mn-ea"/>
                          <a:cs typeface="+mn-cs"/>
                        </a:rPr>
                        <a:t>learn to adapt to the (6) </a:t>
                      </a:r>
                      <a:r>
                        <a:rPr lang="en-US" altLang="zh-CN" sz="1800" kern="1200" dirty="0">
                          <a:solidFill>
                            <a:schemeClr val="dk1"/>
                          </a:solidFill>
                          <a:effectLst/>
                          <a:latin typeface="+mn-lt"/>
                          <a:ea typeface="+mn-ea"/>
                          <a:cs typeface="+mn-cs"/>
                        </a:rPr>
                        <a:t>________________________</a:t>
                      </a:r>
                      <a:endParaRPr lang="en-US" sz="1800" kern="1200" dirty="0">
                        <a:solidFill>
                          <a:schemeClr val="dk1"/>
                        </a:solidFill>
                        <a:effectLst/>
                        <a:latin typeface="+mn-lt"/>
                        <a:ea typeface="+mn-ea"/>
                        <a:cs typeface="+mn-cs"/>
                      </a:endParaRPr>
                    </a:p>
                  </a:txBody>
                  <a:tcPr/>
                </a:tc>
                <a:tc hMerge="1">
                  <a:txBody>
                    <a:bodyPr/>
                    <a:lstStyle/>
                    <a:p>
                      <a:endParaRPr lang="en-US" sz="1800" dirty="0"/>
                    </a:p>
                  </a:txBody>
                  <a:tcPr/>
                </a:tc>
                <a:tc hMerge="1">
                  <a:txBody>
                    <a:bodyPr/>
                    <a:lstStyle/>
                    <a:p>
                      <a:endParaRPr lang="en-US" sz="1800" dirty="0"/>
                    </a:p>
                  </a:txBody>
                  <a:tcPr/>
                </a:tc>
                <a:extLst>
                  <a:ext uri="{0D108BD9-81ED-4DB2-BD59-A6C34878D82A}">
                    <a16:rowId xmlns="" xmlns:a16="http://schemas.microsoft.com/office/drawing/2014/main" val="10005"/>
                  </a:ext>
                </a:extLst>
              </a:tr>
            </a:tbl>
          </a:graphicData>
        </a:graphic>
      </p:graphicFrame>
      <p:sp>
        <p:nvSpPr>
          <p:cNvPr id="37" name="文本框 23">
            <a:extLst>
              <a:ext uri="{FF2B5EF4-FFF2-40B4-BE49-F238E27FC236}">
                <a16:creationId xmlns="" xmlns:a16="http://schemas.microsoft.com/office/drawing/2014/main" id="{C8AD96E3-2DEB-4A4F-B819-81D7C4CCC489}"/>
              </a:ext>
            </a:extLst>
          </p:cNvPr>
          <p:cNvSpPr txBox="1"/>
          <p:nvPr/>
        </p:nvSpPr>
        <p:spPr>
          <a:xfrm>
            <a:off x="8159276" y="2887097"/>
            <a:ext cx="1455528" cy="400110"/>
          </a:xfrm>
          <a:prstGeom prst="rect">
            <a:avLst/>
          </a:prstGeom>
          <a:noFill/>
        </p:spPr>
        <p:txBody>
          <a:bodyPr wrap="square" rtlCol="0">
            <a:spAutoFit/>
          </a:bodyPr>
          <a:lstStyle/>
          <a:p>
            <a:pPr algn="ctr"/>
            <a:r>
              <a:rPr lang="en-US" altLang="zh-CN" sz="2000" dirty="0">
                <a:solidFill>
                  <a:srgbClr val="C00000"/>
                </a:solidFill>
                <a:latin typeface="Times New Roman" panose="02020603050405020304" pitchFamily="18" charset="0"/>
                <a:ea typeface="宋体" panose="02010600030101010101" pitchFamily="2" charset="-122"/>
              </a:rPr>
              <a:t>w</a:t>
            </a:r>
            <a:r>
              <a:rPr lang="en-US" altLang="zh-CN" sz="2000" dirty="0">
                <a:solidFill>
                  <a:srgbClr val="C00000"/>
                </a:solidFill>
                <a:effectLst/>
                <a:latin typeface="Times New Roman" panose="02020603050405020304" pitchFamily="18" charset="0"/>
                <a:ea typeface="宋体" panose="02010600030101010101" pitchFamily="2" charset="-122"/>
              </a:rPr>
              <a:t>ide-awake</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38" name="文本框 23">
            <a:extLst>
              <a:ext uri="{FF2B5EF4-FFF2-40B4-BE49-F238E27FC236}">
                <a16:creationId xmlns="" xmlns:a16="http://schemas.microsoft.com/office/drawing/2014/main" id="{C8AD96E3-2DEB-4A4F-B819-81D7C4CCC489}"/>
              </a:ext>
            </a:extLst>
          </p:cNvPr>
          <p:cNvSpPr txBox="1"/>
          <p:nvPr/>
        </p:nvSpPr>
        <p:spPr>
          <a:xfrm>
            <a:off x="5003787" y="3207567"/>
            <a:ext cx="1693762" cy="400110"/>
          </a:xfrm>
          <a:prstGeom prst="rect">
            <a:avLst/>
          </a:prstGeom>
          <a:noFill/>
        </p:spPr>
        <p:txBody>
          <a:bodyPr wrap="square" rtlCol="0">
            <a:spAutoFit/>
          </a:bodyPr>
          <a:lstStyle/>
          <a:p>
            <a:pPr algn="ctr"/>
            <a:r>
              <a:rPr lang="en-US" altLang="zh-CN" sz="2000" dirty="0">
                <a:solidFill>
                  <a:srgbClr val="C00000"/>
                </a:solidFill>
                <a:latin typeface="Times New Roman" panose="02020603050405020304" pitchFamily="18" charset="0"/>
                <a:ea typeface="宋体" panose="02010600030101010101" pitchFamily="2" charset="-122"/>
              </a:rPr>
              <a:t>empty</a:t>
            </a:r>
            <a:r>
              <a:rPr lang="zh-CN" altLang="en-US" sz="2000" dirty="0">
                <a:solidFill>
                  <a:srgbClr val="C00000"/>
                </a:solidFill>
                <a:latin typeface="Times New Roman" panose="02020603050405020304" pitchFamily="18" charset="0"/>
                <a:ea typeface="宋体" panose="02010600030101010101" pitchFamily="2" charset="-122"/>
              </a:rPr>
              <a:t> </a:t>
            </a:r>
            <a:r>
              <a:rPr lang="en-US" altLang="zh-CN" sz="2000" dirty="0">
                <a:solidFill>
                  <a:srgbClr val="C00000"/>
                </a:solidFill>
                <a:latin typeface="Times New Roman" panose="02020603050405020304" pitchFamily="18" charset="0"/>
                <a:ea typeface="宋体" panose="02010600030101010101" pitchFamily="2" charset="-122"/>
              </a:rPr>
              <a:t>nesting</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39" name="文本框 23">
            <a:extLst>
              <a:ext uri="{FF2B5EF4-FFF2-40B4-BE49-F238E27FC236}">
                <a16:creationId xmlns="" xmlns:a16="http://schemas.microsoft.com/office/drawing/2014/main" id="{C8AD96E3-2DEB-4A4F-B819-81D7C4CCC489}"/>
              </a:ext>
            </a:extLst>
          </p:cNvPr>
          <p:cNvSpPr txBox="1"/>
          <p:nvPr/>
        </p:nvSpPr>
        <p:spPr>
          <a:xfrm>
            <a:off x="8744537" y="3522271"/>
            <a:ext cx="2041905" cy="400110"/>
          </a:xfrm>
          <a:prstGeom prst="rect">
            <a:avLst/>
          </a:prstGeom>
          <a:noFill/>
        </p:spPr>
        <p:txBody>
          <a:bodyPr wrap="square" rtlCol="0">
            <a:spAutoFit/>
          </a:bodyPr>
          <a:lstStyle/>
          <a:p>
            <a:pPr algn="ctr"/>
            <a:r>
              <a:rPr lang="en-US" altLang="zh-CN" sz="2000" dirty="0">
                <a:solidFill>
                  <a:srgbClr val="C00000"/>
                </a:solidFill>
                <a:latin typeface="Times New Roman" panose="02020603050405020304" pitchFamily="18" charset="0"/>
                <a:ea typeface="宋体" panose="02010600030101010101" pitchFamily="2" charset="-122"/>
              </a:rPr>
              <a:t>friends</a:t>
            </a:r>
            <a:r>
              <a:rPr lang="zh-CN" altLang="en-US" sz="2000" dirty="0">
                <a:solidFill>
                  <a:srgbClr val="C00000"/>
                </a:solidFill>
                <a:latin typeface="Times New Roman" panose="02020603050405020304" pitchFamily="18" charset="0"/>
                <a:ea typeface="宋体" panose="02010600030101010101" pitchFamily="2" charset="-122"/>
              </a:rPr>
              <a:t> </a:t>
            </a:r>
            <a:r>
              <a:rPr lang="en-US" altLang="zh-CN" sz="2000" dirty="0">
                <a:solidFill>
                  <a:srgbClr val="C00000"/>
                </a:solidFill>
                <a:latin typeface="Times New Roman" panose="02020603050405020304" pitchFamily="18" charset="0"/>
                <a:ea typeface="宋体" panose="02010600030101010101" pitchFamily="2" charset="-122"/>
              </a:rPr>
              <a:t>and</a:t>
            </a:r>
            <a:r>
              <a:rPr lang="zh-CN" altLang="en-US" sz="2000" dirty="0">
                <a:solidFill>
                  <a:srgbClr val="C00000"/>
                </a:solidFill>
                <a:latin typeface="Times New Roman" panose="02020603050405020304" pitchFamily="18" charset="0"/>
                <a:ea typeface="宋体" panose="02010600030101010101" pitchFamily="2" charset="-122"/>
              </a:rPr>
              <a:t> </a:t>
            </a:r>
            <a:r>
              <a:rPr lang="en-US" altLang="zh-CN" sz="2000" dirty="0">
                <a:solidFill>
                  <a:srgbClr val="C00000"/>
                </a:solidFill>
                <a:latin typeface="Times New Roman" panose="02020603050405020304" pitchFamily="18" charset="0"/>
                <a:ea typeface="宋体" panose="02010600030101010101" pitchFamily="2" charset="-122"/>
              </a:rPr>
              <a:t>frenzy</a:t>
            </a:r>
            <a:endParaRPr lang="zh-CN" altLang="en-US" sz="2000" dirty="0">
              <a:solidFill>
                <a:srgbClr val="C00000"/>
              </a:solidFill>
              <a:effectLst/>
              <a:latin typeface="Times New Roman" panose="02020603050405020304" pitchFamily="18" charset="0"/>
              <a:ea typeface="宋体" panose="02010600030101010101" pitchFamily="2" charset="-122"/>
            </a:endParaRPr>
          </a:p>
        </p:txBody>
      </p:sp>
      <p:sp>
        <p:nvSpPr>
          <p:cNvPr id="40" name="文本框 23">
            <a:extLst>
              <a:ext uri="{FF2B5EF4-FFF2-40B4-BE49-F238E27FC236}">
                <a16:creationId xmlns="" xmlns:a16="http://schemas.microsoft.com/office/drawing/2014/main" id="{C8AD96E3-2DEB-4A4F-B819-81D7C4CCC489}"/>
              </a:ext>
            </a:extLst>
          </p:cNvPr>
          <p:cNvSpPr txBox="1"/>
          <p:nvPr/>
        </p:nvSpPr>
        <p:spPr>
          <a:xfrm>
            <a:off x="3121143" y="4396562"/>
            <a:ext cx="3040488" cy="400110"/>
          </a:xfrm>
          <a:prstGeom prst="rect">
            <a:avLst/>
          </a:prstGeom>
          <a:noFill/>
        </p:spPr>
        <p:txBody>
          <a:bodyPr wrap="square" rtlCol="0">
            <a:spAutoFit/>
          </a:bodyPr>
          <a:lstStyle/>
          <a:p>
            <a:pPr algn="ctr"/>
            <a:r>
              <a:rPr lang="en-US" altLang="zh-CN" sz="2000" dirty="0">
                <a:solidFill>
                  <a:srgbClr val="C00000"/>
                </a:solidFill>
                <a:latin typeface="Times New Roman" panose="02020603050405020304" pitchFamily="18" charset="0"/>
                <a:ea typeface="宋体" panose="02010600030101010101" pitchFamily="2" charset="-122"/>
              </a:rPr>
              <a:t>before (going to college)</a:t>
            </a:r>
          </a:p>
        </p:txBody>
      </p:sp>
      <p:sp>
        <p:nvSpPr>
          <p:cNvPr id="41" name="文本框 23">
            <a:extLst>
              <a:ext uri="{FF2B5EF4-FFF2-40B4-BE49-F238E27FC236}">
                <a16:creationId xmlns="" xmlns:a16="http://schemas.microsoft.com/office/drawing/2014/main" id="{C8AD96E3-2DEB-4A4F-B819-81D7C4CCC489}"/>
              </a:ext>
            </a:extLst>
          </p:cNvPr>
          <p:cNvSpPr txBox="1"/>
          <p:nvPr/>
        </p:nvSpPr>
        <p:spPr>
          <a:xfrm>
            <a:off x="3908340" y="5510862"/>
            <a:ext cx="2178783" cy="400110"/>
          </a:xfrm>
          <a:prstGeom prst="rect">
            <a:avLst/>
          </a:prstGeom>
          <a:noFill/>
        </p:spPr>
        <p:txBody>
          <a:bodyPr wrap="square" rtlCol="0">
            <a:spAutoFit/>
          </a:bodyPr>
          <a:lstStyle/>
          <a:p>
            <a:pPr algn="ctr"/>
            <a:r>
              <a:rPr lang="en-US" altLang="zh-CN" sz="2000">
                <a:solidFill>
                  <a:srgbClr val="C00000"/>
                </a:solidFill>
                <a:latin typeface="Times New Roman" panose="02020603050405020304" pitchFamily="18" charset="0"/>
                <a:ea typeface="宋体" panose="02010600030101010101" pitchFamily="2" charset="-122"/>
              </a:rPr>
              <a:t>retain and reframe</a:t>
            </a:r>
          </a:p>
        </p:txBody>
      </p:sp>
      <p:sp>
        <p:nvSpPr>
          <p:cNvPr id="42" name="文本框 23">
            <a:extLst>
              <a:ext uri="{FF2B5EF4-FFF2-40B4-BE49-F238E27FC236}">
                <a16:creationId xmlns="" xmlns:a16="http://schemas.microsoft.com/office/drawing/2014/main" id="{C8AD96E3-2DEB-4A4F-B819-81D7C4CCC489}"/>
              </a:ext>
            </a:extLst>
          </p:cNvPr>
          <p:cNvSpPr txBox="1"/>
          <p:nvPr/>
        </p:nvSpPr>
        <p:spPr>
          <a:xfrm>
            <a:off x="3562207" y="5789393"/>
            <a:ext cx="2871048" cy="400110"/>
          </a:xfrm>
          <a:prstGeom prst="rect">
            <a:avLst/>
          </a:prstGeom>
          <a:noFill/>
        </p:spPr>
        <p:txBody>
          <a:bodyPr wrap="square" rtlCol="0">
            <a:spAutoFit/>
          </a:bodyPr>
          <a:lstStyle/>
          <a:p>
            <a:pPr algn="ctr"/>
            <a:r>
              <a:rPr lang="en-US" altLang="zh-CN" sz="2000">
                <a:solidFill>
                  <a:srgbClr val="C00000"/>
                </a:solidFill>
                <a:latin typeface="Times New Roman" panose="02020603050405020304" pitchFamily="18" charset="0"/>
                <a:ea typeface="宋体" panose="02010600030101010101" pitchFamily="2" charset="-122"/>
              </a:rPr>
              <a:t>temporary new normality</a:t>
            </a:r>
          </a:p>
        </p:txBody>
      </p:sp>
    </p:spTree>
    <p:extLst>
      <p:ext uri="{BB962C8B-B14F-4D97-AF65-F5344CB8AC3E}">
        <p14:creationId xmlns:p14="http://schemas.microsoft.com/office/powerpoint/2010/main" val="170950467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4780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cs typeface="Calibri" panose="020F0502020204030204" pitchFamily="34" charset="0"/>
              </a:rPr>
              <a:t>(3) Reading for details</a:t>
            </a:r>
            <a:endPar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723264" y="2206297"/>
            <a:ext cx="11125836" cy="461665"/>
          </a:xfrm>
          <a:prstGeom prst="rect">
            <a:avLst/>
          </a:prstGeom>
          <a:noFill/>
        </p:spPr>
        <p:txBody>
          <a:bodyPr wrap="square">
            <a:spAutoFit/>
          </a:bodyPr>
          <a:lstStyle/>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Answer the questions.</a:t>
            </a:r>
          </a:p>
        </p:txBody>
      </p:sp>
      <p:pic>
        <p:nvPicPr>
          <p:cNvPr id="16" name="图片 15"/>
          <p:cNvPicPr>
            <a:picLocks noChangeAspect="1"/>
          </p:cNvPicPr>
          <p:nvPr/>
        </p:nvPicPr>
        <p:blipFill>
          <a:blip r:embed="rId2"/>
          <a:stretch>
            <a:fillRect/>
          </a:stretch>
        </p:blipFill>
        <p:spPr>
          <a:xfrm>
            <a:off x="681041" y="14281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54455D64-6868-4894-84C9-1527B5BFFA09}"/>
              </a:ext>
            </a:extLst>
          </p:cNvPr>
          <p:cNvSpPr txBox="1"/>
          <p:nvPr/>
        </p:nvSpPr>
        <p:spPr>
          <a:xfrm>
            <a:off x="698175" y="2544758"/>
            <a:ext cx="10465125" cy="3408754"/>
          </a:xfrm>
          <a:prstGeom prst="rect">
            <a:avLst/>
          </a:prstGeom>
          <a:noFill/>
        </p:spPr>
        <p:txBody>
          <a:bodyPr wrap="square">
            <a:spAutoFit/>
          </a:bodyPr>
          <a:lstStyle/>
          <a:p>
            <a:pPr>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1.</a:t>
            </a:r>
            <a:r>
              <a:rPr lang="zh-CN" altLang="en-US" sz="2400" dirty="0">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502020204030204" pitchFamily="34" charset="0"/>
                <a:ea typeface="宋体" panose="02010600030101010101" pitchFamily="2" charset="-122"/>
                <a:cs typeface="Calibri" panose="020F0502020204030204" pitchFamily="34" charset="0"/>
              </a:rPr>
              <a:t>Whom does “the natives” in the title refer to? Why are they called the natives? </a:t>
            </a:r>
          </a:p>
          <a:p>
            <a:pPr marL="457200" indent="-457200">
              <a:lnSpc>
                <a:spcPct val="114000"/>
              </a:lnSpc>
              <a:buAutoNum type="arabicPeriod"/>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 </a:t>
            </a:r>
            <a:r>
              <a:rPr lang="en-US" sz="2400" dirty="0"/>
              <a:t>Who is compared to a bat? Why? </a:t>
            </a: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endParaRPr lang="en-US" altLang="zh-CN" sz="2400" dirty="0">
              <a:effectLst/>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 </a:t>
            </a:r>
            <a:r>
              <a:rPr lang="en-US" sz="2400" dirty="0"/>
              <a:t>Why did September seem endless to the parents? </a:t>
            </a:r>
            <a:endParaRPr lang="zh-CN" altLang="zh-CN" sz="2400" dirty="0">
              <a:effectLst/>
              <a:ea typeface="等线" panose="02010600030101010101" pitchFamily="2" charset="-122"/>
            </a:endParaRPr>
          </a:p>
          <a:p>
            <a:pPr algn="l"/>
            <a:endParaRPr lang="en-US" altLang="zh-CN" sz="2400" dirty="0">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 xmlns:a16="http://schemas.microsoft.com/office/drawing/2014/main" id="{F9225DE9-72A1-43BE-8677-99EB9B91D7D1}"/>
              </a:ext>
            </a:extLst>
          </p:cNvPr>
          <p:cNvSpPr txBox="1"/>
          <p:nvPr/>
        </p:nvSpPr>
        <p:spPr>
          <a:xfrm>
            <a:off x="1022641" y="2999818"/>
            <a:ext cx="10445459"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The words refer to college students who return home for break, because they used to live at home before going to college.</a:t>
            </a:r>
          </a:p>
        </p:txBody>
      </p:sp>
      <p:sp>
        <p:nvSpPr>
          <p:cNvPr id="31" name="文本框 30">
            <a:extLst>
              <a:ext uri="{FF2B5EF4-FFF2-40B4-BE49-F238E27FC236}">
                <a16:creationId xmlns="" xmlns:a16="http://schemas.microsoft.com/office/drawing/2014/main" id="{F705DA65-ECCF-4911-B421-9EA32FF5446F}"/>
              </a:ext>
            </a:extLst>
          </p:cNvPr>
          <p:cNvSpPr txBox="1"/>
          <p:nvPr/>
        </p:nvSpPr>
        <p:spPr>
          <a:xfrm>
            <a:off x="1022641" y="4223126"/>
            <a:ext cx="10661359"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College students are compared to a bat, because they have circadian rhythms similar to that of a bat.</a:t>
            </a:r>
          </a:p>
        </p:txBody>
      </p:sp>
      <p:sp>
        <p:nvSpPr>
          <p:cNvPr id="32" name="文本框 31">
            <a:extLst>
              <a:ext uri="{FF2B5EF4-FFF2-40B4-BE49-F238E27FC236}">
                <a16:creationId xmlns="" xmlns:a16="http://schemas.microsoft.com/office/drawing/2014/main" id="{A1E9FF32-8ACA-47DA-AD3D-FC3F20E4192B}"/>
              </a:ext>
            </a:extLst>
          </p:cNvPr>
          <p:cNvSpPr txBox="1"/>
          <p:nvPr/>
        </p:nvSpPr>
        <p:spPr>
          <a:xfrm>
            <a:off x="1022641" y="5487869"/>
            <a:ext cx="11291324"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cs typeface="Calibri" panose="020F0502020204030204" pitchFamily="34" charset="0"/>
              </a:rPr>
              <a:t>It is because the parents missed their children and did not adapt to their life without children at home.</a:t>
            </a:r>
          </a:p>
        </p:txBody>
      </p:sp>
    </p:spTree>
    <p:extLst>
      <p:ext uri="{BB962C8B-B14F-4D97-AF65-F5344CB8AC3E}">
        <p14:creationId xmlns:p14="http://schemas.microsoft.com/office/powerpoint/2010/main" val="407963121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4780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cs typeface="Calibri" panose="020F0502020204030204" pitchFamily="34" charset="0"/>
              </a:rPr>
              <a:t>(3) Reading for details</a:t>
            </a:r>
            <a:endPar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endParaRPr>
          </a:p>
        </p:txBody>
      </p:sp>
      <p:sp>
        <p:nvSpPr>
          <p:cNvPr id="12" name="文本框 11"/>
          <p:cNvSpPr txBox="1"/>
          <p:nvPr/>
        </p:nvSpPr>
        <p:spPr>
          <a:xfrm>
            <a:off x="723264" y="2206297"/>
            <a:ext cx="11125836" cy="461665"/>
          </a:xfrm>
          <a:prstGeom prst="rect">
            <a:avLst/>
          </a:prstGeom>
          <a:noFill/>
        </p:spPr>
        <p:txBody>
          <a:bodyPr wrap="square">
            <a:spAutoFit/>
          </a:bodyPr>
          <a:lstStyle/>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Answer the questions.</a:t>
            </a:r>
          </a:p>
        </p:txBody>
      </p:sp>
      <p:pic>
        <p:nvPicPr>
          <p:cNvPr id="16" name="图片 15"/>
          <p:cNvPicPr>
            <a:picLocks noChangeAspect="1"/>
          </p:cNvPicPr>
          <p:nvPr/>
        </p:nvPicPr>
        <p:blipFill>
          <a:blip r:embed="rId2"/>
          <a:stretch>
            <a:fillRect/>
          </a:stretch>
        </p:blipFill>
        <p:spPr>
          <a:xfrm>
            <a:off x="681041" y="14281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54455D64-6868-4894-84C9-1527B5BFFA09}"/>
              </a:ext>
            </a:extLst>
          </p:cNvPr>
          <p:cNvSpPr txBox="1"/>
          <p:nvPr/>
        </p:nvSpPr>
        <p:spPr>
          <a:xfrm>
            <a:off x="698175" y="2951158"/>
            <a:ext cx="10922325" cy="1724703"/>
          </a:xfrm>
          <a:prstGeom prst="rect">
            <a:avLst/>
          </a:prstGeom>
          <a:noFill/>
        </p:spPr>
        <p:txBody>
          <a:bodyPr wrap="square">
            <a:spAutoFit/>
          </a:bodyPr>
          <a:lstStyle/>
          <a:p>
            <a:pPr>
              <a:lnSpc>
                <a:spcPct val="114000"/>
              </a:lnSpc>
            </a:pPr>
            <a:r>
              <a:rPr lang="en-US" altLang="zh-CN" sz="2400" dirty="0">
                <a:latin typeface="Calibri" panose="020F0502020204030204" pitchFamily="34" charset="0"/>
                <a:cs typeface="Calibri" panose="020F0502020204030204" pitchFamily="34" charset="0"/>
              </a:rPr>
              <a:t>4. What stunned her when Patricia went back home for winter break?</a:t>
            </a:r>
          </a:p>
          <a:p>
            <a:pPr>
              <a:lnSpc>
                <a:spcPct val="114000"/>
              </a:lnSpc>
            </a:pPr>
            <a:endParaRPr lang="en-US" altLang="zh-CN" sz="2400" dirty="0">
              <a:latin typeface="Calibri" panose="020F0502020204030204" pitchFamily="34" charset="0"/>
              <a:cs typeface="Calibri" panose="020F0502020204030204" pitchFamily="34" charset="0"/>
            </a:endParaRPr>
          </a:p>
          <a:p>
            <a:pPr>
              <a:lnSpc>
                <a:spcPct val="114000"/>
              </a:lnSpc>
            </a:pP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5. </a:t>
            </a:r>
            <a:r>
              <a:rPr lang="en-US" altLang="zh-CN" sz="2400" dirty="0"/>
              <a:t>Are students willing to go back to college at the end of the break? Why or why not?</a:t>
            </a:r>
          </a:p>
        </p:txBody>
      </p:sp>
      <p:sp>
        <p:nvSpPr>
          <p:cNvPr id="19" name="文本框 18">
            <a:extLst>
              <a:ext uri="{FF2B5EF4-FFF2-40B4-BE49-F238E27FC236}">
                <a16:creationId xmlns="" xmlns:a16="http://schemas.microsoft.com/office/drawing/2014/main" id="{451E0442-C477-4A88-B411-914421FCBF03}"/>
              </a:ext>
            </a:extLst>
          </p:cNvPr>
          <p:cNvSpPr txBox="1"/>
          <p:nvPr/>
        </p:nvSpPr>
        <p:spPr>
          <a:xfrm>
            <a:off x="1016737" y="3372915"/>
            <a:ext cx="10781563" cy="830997"/>
          </a:xfrm>
          <a:prstGeom prst="rect">
            <a:avLst/>
          </a:prstGeom>
          <a:noFill/>
        </p:spPr>
        <p:txBody>
          <a:bodyPr wrap="square" rtlCol="0">
            <a:spAutoFit/>
          </a:bodyPr>
          <a:lstStyle/>
          <a:p>
            <a:r>
              <a:rPr lang="en-US" altLang="zh-CN" sz="2400" dirty="0">
                <a:solidFill>
                  <a:srgbClr val="C00000"/>
                </a:solidFill>
              </a:rPr>
              <a:t>The transformations of her family stunned her. For instance, her parents had rearranged things, turned to drink, etc.</a:t>
            </a:r>
          </a:p>
        </p:txBody>
      </p:sp>
      <p:sp>
        <p:nvSpPr>
          <p:cNvPr id="20" name="文本框 19">
            <a:extLst>
              <a:ext uri="{FF2B5EF4-FFF2-40B4-BE49-F238E27FC236}">
                <a16:creationId xmlns="" xmlns:a16="http://schemas.microsoft.com/office/drawing/2014/main" id="{2A4C079B-FDF9-449C-A4BE-04799CF540B5}"/>
              </a:ext>
            </a:extLst>
          </p:cNvPr>
          <p:cNvSpPr txBox="1"/>
          <p:nvPr/>
        </p:nvSpPr>
        <p:spPr>
          <a:xfrm>
            <a:off x="1016737" y="4600393"/>
            <a:ext cx="11264484" cy="461665"/>
          </a:xfrm>
          <a:prstGeom prst="rect">
            <a:avLst/>
          </a:prstGeom>
          <a:noFill/>
        </p:spPr>
        <p:txBody>
          <a:bodyPr wrap="square" rtlCol="0">
            <a:spAutoFit/>
          </a:bodyPr>
          <a:lstStyle/>
          <a:p>
            <a:r>
              <a:rPr lang="en-US" altLang="zh-CN" sz="2400" dirty="0">
                <a:solidFill>
                  <a:srgbClr val="C00000"/>
                </a:solidFill>
              </a:rPr>
              <a:t>Yes, because they can enjoy freedom, friends and frenzy of campus life. </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26229587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160591"/>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 </a:t>
            </a:r>
            <a:r>
              <a:rPr lang="en-US" altLang="zh-CN" sz="2400" dirty="0">
                <a:latin typeface="Calibri" charset="0"/>
                <a:ea typeface="宋体" charset="-122"/>
                <a:cs typeface="Times New Roman" charset="0"/>
              </a:rPr>
              <a:t>We couldn’t </a:t>
            </a:r>
            <a:r>
              <a:rPr lang="en-US" altLang="zh-CN" sz="2400" dirty="0">
                <a:solidFill>
                  <a:srgbClr val="C00000"/>
                </a:solidFill>
                <a:latin typeface="Calibri" charset="0"/>
                <a:ea typeface="宋体" charset="-122"/>
                <a:cs typeface="Times New Roman" charset="0"/>
              </a:rPr>
              <a:t>survive</a:t>
            </a:r>
            <a:r>
              <a:rPr lang="en-US" altLang="zh-CN" sz="2400" dirty="0">
                <a:latin typeface="Calibri" charset="0"/>
                <a:ea typeface="宋体" charset="-122"/>
                <a:cs typeface="Times New Roman" charset="0"/>
              </a:rPr>
              <a:t> four weeks together. (Para 3)</a:t>
            </a:r>
            <a:endParaRPr lang="en-US" altLang="zh-CN" sz="1200" dirty="0">
              <a:latin typeface="Helvetica" charset="0"/>
              <a:ea typeface="宋体" charset="-122"/>
              <a:cs typeface="Times New Roman" charset="0"/>
            </a:endParaRPr>
          </a:p>
          <a:p>
            <a:pPr>
              <a:lnSpc>
                <a:spcPct val="120000"/>
              </a:lnSpc>
            </a:pPr>
            <a:r>
              <a:rPr lang="en-US" altLang="zh-CN" sz="2400" dirty="0">
                <a:solidFill>
                  <a:srgbClr val="C00000"/>
                </a:solidFill>
                <a:latin typeface="Calibri" charset="0"/>
                <a:ea typeface="宋体" charset="-122"/>
                <a:cs typeface="Times New Roman" charset="0"/>
              </a:rPr>
              <a:t>survive:</a:t>
            </a:r>
            <a:r>
              <a:rPr lang="en-US" altLang="zh-CN" sz="2400" dirty="0">
                <a:solidFill>
                  <a:srgbClr val="666652"/>
                </a:solidFill>
                <a:latin typeface="Calibri" charset="0"/>
                <a:ea typeface="宋体" charset="-122"/>
                <a:cs typeface="Times New Roman" charset="0"/>
              </a:rPr>
              <a:t> </a:t>
            </a:r>
            <a:r>
              <a:rPr lang="en-US" altLang="zh-CN" sz="2400" dirty="0">
                <a:latin typeface="Calibri" charset="0"/>
                <a:ea typeface="宋体" charset="-122"/>
                <a:cs typeface="Times New Roman" charset="0"/>
              </a:rPr>
              <a:t>to endure (something)</a:t>
            </a:r>
            <a:endParaRPr lang="en-US" altLang="zh-CN" sz="1200" dirty="0">
              <a:latin typeface="Helvetica" charset="0"/>
              <a:ea typeface="宋体" charset="-122"/>
              <a:cs typeface="Times New Roman" charset="0"/>
            </a:endParaRP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I don’t know how I survive such an awful job.</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081613487"/>
      </p:ext>
    </p:extLst>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4698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2 </a:t>
            </a:r>
            <a:r>
              <a:rPr lang="en-US" altLang="zh-CN" sz="2400" dirty="0">
                <a:latin typeface="Calibri" charset="0"/>
                <a:ea typeface="宋体" charset="-122"/>
                <a:cs typeface="Times New Roman" charset="0"/>
              </a:rPr>
              <a:t>When they arrive home, they </a:t>
            </a:r>
            <a:r>
              <a:rPr lang="en-US" altLang="zh-CN" sz="2400" dirty="0">
                <a:solidFill>
                  <a:srgbClr val="C00000"/>
                </a:solidFill>
                <a:latin typeface="Calibri" charset="0"/>
                <a:ea typeface="宋体" charset="-122"/>
                <a:cs typeface="Times New Roman" charset="0"/>
              </a:rPr>
              <a:t>burrow</a:t>
            </a:r>
            <a:r>
              <a:rPr lang="en-US" altLang="zh-CN" sz="2400" dirty="0">
                <a:latin typeface="Calibri" charset="0"/>
                <a:ea typeface="宋体" charset="-122"/>
                <a:cs typeface="Times New Roman" charset="0"/>
              </a:rPr>
              <a:t> in their beds, and delight over home-cooked meals. (Para 4)</a:t>
            </a:r>
            <a:endParaRPr lang="en-US" altLang="zh-CN" sz="1200" dirty="0">
              <a:latin typeface="Helvetica" charset="0"/>
              <a:ea typeface="宋体" charset="-122"/>
              <a:cs typeface="Times New Roman" charset="0"/>
            </a:endParaRPr>
          </a:p>
          <a:p>
            <a:pPr>
              <a:lnSpc>
                <a:spcPct val="120000"/>
              </a:lnSpc>
            </a:pPr>
            <a:r>
              <a:rPr lang="en-US" altLang="zh-CN" sz="2400" dirty="0">
                <a:solidFill>
                  <a:srgbClr val="C00000"/>
                </a:solidFill>
                <a:latin typeface="Calibri" charset="0"/>
                <a:ea typeface="宋体" charset="-122"/>
                <a:cs typeface="Times New Roman" charset="0"/>
              </a:rPr>
              <a:t>burrow: </a:t>
            </a:r>
            <a:r>
              <a:rPr lang="en-US" altLang="zh-CN" sz="2400" dirty="0">
                <a:latin typeface="Calibri" charset="0"/>
                <a:ea typeface="宋体" charset="-122"/>
                <a:cs typeface="Times New Roman" charset="0"/>
              </a:rPr>
              <a:t>to move oneself into a position where one can feel warm, comfortable, or safe</a:t>
            </a:r>
            <a:endParaRPr lang="en-US" altLang="zh-CN" sz="1200" dirty="0">
              <a:latin typeface="Helvetica" charset="0"/>
              <a:ea typeface="宋体" charset="-122"/>
              <a:cs typeface="Times New Roman" charset="0"/>
            </a:endParaRP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Suddenly shy, our young daughter burrowed her head into my shoulder.</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659077832"/>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r="15122" b="15279"/>
          <a:stretch/>
        </p:blipFill>
        <p:spPr>
          <a:xfrm>
            <a:off x="-1" y="-97503"/>
            <a:ext cx="12179301" cy="6942803"/>
          </a:xfrm>
          <a:prstGeom prst="rect">
            <a:avLst/>
          </a:prstGeom>
        </p:spPr>
      </p:pic>
      <p:sp>
        <p:nvSpPr>
          <p:cNvPr id="17" name="矩形 16"/>
          <p:cNvSpPr/>
          <p:nvPr/>
        </p:nvSpPr>
        <p:spPr>
          <a:xfrm>
            <a:off x="0" y="23501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1186728" y="2694193"/>
            <a:ext cx="9892452" cy="938719"/>
          </a:xfrm>
          <a:prstGeom prst="rect">
            <a:avLst/>
          </a:prstGeom>
        </p:spPr>
        <p:txBody>
          <a:bodyPr wrap="none">
            <a:spAutoFit/>
          </a:bodyPr>
          <a:lstStyle/>
          <a:p>
            <a:pPr algn="ctr"/>
            <a:r>
              <a:rPr lang="en-US" altLang="zh-CN" sz="5500" dirty="0">
                <a:ln w="0"/>
                <a:latin typeface="Americana XBd BT" panose="02020804070706020304" pitchFamily="18" charset="0"/>
              </a:rPr>
              <a:t>Getting Ready to Go Home</a:t>
            </a:r>
          </a:p>
        </p:txBody>
      </p:sp>
      <p:sp>
        <p:nvSpPr>
          <p:cNvPr id="18" name="矩形 17"/>
          <p:cNvSpPr/>
          <p:nvPr/>
        </p:nvSpPr>
        <p:spPr>
          <a:xfrm>
            <a:off x="1168060" y="2679455"/>
            <a:ext cx="9892452" cy="938719"/>
          </a:xfrm>
          <a:prstGeom prst="rect">
            <a:avLst/>
          </a:prstGeom>
        </p:spPr>
        <p:txBody>
          <a:bodyPr wrap="none">
            <a:spAutoFit/>
          </a:bodyPr>
          <a:lstStyle/>
          <a:p>
            <a:pPr algn="ctr"/>
            <a:r>
              <a:rPr lang="en-US" altLang="zh-CN" sz="5500" dirty="0">
                <a:ln w="0"/>
                <a:solidFill>
                  <a:schemeClr val="bg1"/>
                </a:solidFill>
                <a:latin typeface="Americana XBd BT" panose="02020804070706020304" pitchFamily="18" charset="0"/>
              </a:rPr>
              <a:t>Getting Ready to Go Home</a:t>
            </a:r>
          </a:p>
        </p:txBody>
      </p:sp>
      <p:sp>
        <p:nvSpPr>
          <p:cNvPr id="12" name="矩形 11"/>
          <p:cNvSpPr/>
          <p:nvPr/>
        </p:nvSpPr>
        <p:spPr>
          <a:xfrm>
            <a:off x="1153391" y="2657113"/>
            <a:ext cx="9892452" cy="938719"/>
          </a:xfrm>
          <a:prstGeom prst="rect">
            <a:avLst/>
          </a:prstGeom>
        </p:spPr>
        <p:txBody>
          <a:bodyPr wrap="none">
            <a:spAutoFit/>
          </a:bodyPr>
          <a:lstStyle/>
          <a:p>
            <a:pPr algn="ctr"/>
            <a:r>
              <a:rPr lang="en-US" altLang="zh-CN" sz="5500" dirty="0">
                <a:ln w="0"/>
                <a:solidFill>
                  <a:srgbClr val="2D7CB1"/>
                </a:solidFill>
                <a:latin typeface="Americana XBd BT" panose="02020804070706020304" pitchFamily="18" charset="0"/>
              </a:rPr>
              <a:t>Getting Ready to Go Home</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8</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6037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9D2"/>
                </a:solidFill>
              </a:rPr>
              <a:t>3</a:t>
            </a:r>
            <a:r>
              <a:rPr lang="en-US" altLang="zh-CN" sz="2400" dirty="0"/>
              <a:t> Some parents do expect the person who comes home to be the one they </a:t>
            </a:r>
            <a:r>
              <a:rPr lang="en-US" altLang="zh-CN" sz="2400" dirty="0">
                <a:solidFill>
                  <a:srgbClr val="C00000"/>
                </a:solidFill>
              </a:rPr>
              <a:t>dropped off </a:t>
            </a:r>
            <a:r>
              <a:rPr lang="en-US" altLang="zh-CN" sz="2400" dirty="0"/>
              <a:t>in September ... (Para 5)</a:t>
            </a:r>
          </a:p>
          <a:p>
            <a:pPr>
              <a:lnSpc>
                <a:spcPct val="120000"/>
              </a:lnSpc>
            </a:pPr>
            <a:r>
              <a:rPr lang="en-US" altLang="zh-CN" sz="2400" dirty="0">
                <a:solidFill>
                  <a:srgbClr val="C00000"/>
                </a:solidFill>
              </a:rPr>
              <a:t>drop off: </a:t>
            </a:r>
            <a:r>
              <a:rPr lang="en-US" altLang="zh-CN" sz="2400" dirty="0"/>
              <a:t>to take someone or something, esp. by car, to a particular place</a:t>
            </a:r>
          </a:p>
          <a:p>
            <a:pPr>
              <a:lnSpc>
                <a:spcPct val="120000"/>
              </a:lnSpc>
            </a:pPr>
            <a:r>
              <a:rPr lang="en-US" altLang="zh-CN" sz="2400" i="1" dirty="0"/>
              <a:t>e.g.</a:t>
            </a:r>
            <a:r>
              <a:rPr lang="en-US" altLang="zh-CN" sz="2400" dirty="0"/>
              <a:t> I’m about to leave—can I drop you off somewhere on my way home?</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415542045"/>
      </p:ext>
    </p:extLst>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582891"/>
            <a:ext cx="10655935" cy="4647426"/>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r>
              <a:rPr lang="en-US" altLang="zh-CN" sz="2400" dirty="0">
                <a:solidFill>
                  <a:srgbClr val="3688D2"/>
                </a:solidFill>
                <a:latin typeface="Calibri" charset="0"/>
                <a:ea typeface="宋体" charset="-122"/>
                <a:cs typeface="Times New Roman" charset="0"/>
              </a:rPr>
              <a:t>4 </a:t>
            </a:r>
            <a:r>
              <a:rPr lang="en-US" altLang="zh-CN" sz="2400" dirty="0">
                <a:latin typeface="Calibri" charset="0"/>
                <a:ea typeface="宋体" charset="-122"/>
                <a:cs typeface="Times New Roman" charset="0"/>
              </a:rPr>
              <a:t>After living at home and </a:t>
            </a:r>
            <a:r>
              <a:rPr lang="en-US" altLang="zh-CN" sz="2400" dirty="0">
                <a:solidFill>
                  <a:srgbClr val="C00000"/>
                </a:solidFill>
                <a:latin typeface="Calibri" charset="0"/>
                <a:ea typeface="宋体" charset="-122"/>
                <a:cs typeface="Times New Roman" charset="0"/>
              </a:rPr>
              <a:t>chafing</a:t>
            </a:r>
            <a:r>
              <a:rPr lang="en-US" altLang="zh-CN" sz="2400" dirty="0">
                <a:latin typeface="Calibri" charset="0"/>
                <a:ea typeface="宋体" charset="-122"/>
                <a:cs typeface="Times New Roman" charset="0"/>
              </a:rPr>
              <a:t> at parental boundaries, students have been learning how to handle a school’s </a:t>
            </a:r>
            <a:r>
              <a:rPr lang="en-US" altLang="zh-CN" sz="2400" b="1" dirty="0">
                <a:latin typeface="Calibri" charset="0"/>
                <a:ea typeface="宋体" charset="-122"/>
                <a:cs typeface="Times New Roman" charset="0"/>
              </a:rPr>
              <a:t>banquet</a:t>
            </a:r>
            <a:r>
              <a:rPr lang="en-US" altLang="zh-CN" sz="2400" dirty="0">
                <a:latin typeface="Calibri" charset="0"/>
                <a:ea typeface="宋体" charset="-122"/>
                <a:cs typeface="Times New Roman" charset="0"/>
              </a:rPr>
              <a:t> of freedoms and responsibilities. (Para 6)</a:t>
            </a:r>
          </a:p>
          <a:p>
            <a:r>
              <a:rPr lang="en-US" altLang="zh-CN" sz="2400" dirty="0">
                <a:solidFill>
                  <a:srgbClr val="C00000"/>
                </a:solidFill>
                <a:latin typeface="Calibri" charset="0"/>
                <a:ea typeface="宋体" charset="-122"/>
                <a:cs typeface="Times New Roman" charset="0"/>
              </a:rPr>
              <a:t>chafe: </a:t>
            </a:r>
            <a:r>
              <a:rPr lang="en-US" altLang="zh-CN" sz="2400" dirty="0">
                <a:latin typeface="Calibri" charset="0"/>
                <a:ea typeface="宋体" charset="-122"/>
                <a:cs typeface="Times New Roman" charset="0"/>
              </a:rPr>
              <a:t>to be or become annoyed or lose patience because of rules or limits</a:t>
            </a:r>
          </a:p>
          <a:p>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We have been chafing under petty regulations for too long.</a:t>
            </a:r>
          </a:p>
          <a:p>
            <a:endParaRPr lang="en-US" altLang="zh-CN" sz="1600" dirty="0">
              <a:latin typeface="Calibri" charset="0"/>
              <a:ea typeface="宋体" charset="-122"/>
              <a:cs typeface="Times New Roman" charset="0"/>
            </a:endParaRPr>
          </a:p>
          <a:p>
            <a:r>
              <a:rPr lang="en-US" altLang="zh-CN" sz="2400" dirty="0">
                <a:latin typeface="Calibri" charset="0"/>
                <a:ea typeface="宋体" charset="-122"/>
                <a:cs typeface="Times New Roman" charset="0"/>
              </a:rPr>
              <a:t>The word “</a:t>
            </a:r>
            <a:r>
              <a:rPr lang="en-US" altLang="zh-CN" sz="2400" b="1" dirty="0">
                <a:latin typeface="Calibri" charset="0"/>
                <a:ea typeface="宋体" charset="-122"/>
                <a:cs typeface="Times New Roman" charset="0"/>
              </a:rPr>
              <a:t>banquet</a:t>
            </a:r>
            <a:r>
              <a:rPr lang="en-US" altLang="zh-CN" sz="2400" dirty="0">
                <a:latin typeface="Calibri" charset="0"/>
                <a:ea typeface="宋体" charset="-122"/>
                <a:cs typeface="Times New Roman" charset="0"/>
              </a:rPr>
              <a:t>” originally refers to a grand lavish formal dinner party. Here it is used figuratively to indicate “</a:t>
            </a:r>
            <a:r>
              <a:rPr lang="en-US" altLang="zh-CN" sz="2400" b="1" dirty="0">
                <a:latin typeface="Calibri" charset="0"/>
                <a:ea typeface="宋体" charset="-122"/>
                <a:cs typeface="Times New Roman" charset="0"/>
              </a:rPr>
              <a:t>a grand situation</a:t>
            </a:r>
            <a:r>
              <a:rPr lang="en-US" altLang="zh-CN" sz="2400" dirty="0">
                <a:latin typeface="Calibri" charset="0"/>
                <a:ea typeface="宋体" charset="-122"/>
                <a:cs typeface="Times New Roman" charset="0"/>
              </a:rPr>
              <a:t>”.</a:t>
            </a:r>
          </a:p>
          <a:p>
            <a:endParaRPr lang="en-US" altLang="zh-CN" sz="1600" dirty="0">
              <a:latin typeface="Calibri" charset="0"/>
              <a:ea typeface="宋体" charset="-122"/>
              <a:cs typeface="Times New Roman" charset="0"/>
            </a:endParaRPr>
          </a:p>
          <a:p>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When living at home, students often lost patience and felt unhappy about the rules and limits set by their parents, but now in college they start learning how to adapt to the new splendid situation where they have many freedoms and responsibilities.</a:t>
            </a:r>
          </a:p>
        </p:txBody>
      </p:sp>
      <p:pic>
        <p:nvPicPr>
          <p:cNvPr id="11" name="图片 10"/>
          <p:cNvPicPr>
            <a:picLocks noChangeAspect="1"/>
          </p:cNvPicPr>
          <p:nvPr/>
        </p:nvPicPr>
        <p:blipFill>
          <a:blip r:embed="rId2"/>
          <a:stretch>
            <a:fillRect/>
          </a:stretch>
        </p:blipFill>
        <p:spPr>
          <a:xfrm>
            <a:off x="711120" y="1484963"/>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893174870"/>
      </p:ext>
    </p:extLst>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4698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5 </a:t>
            </a:r>
            <a:r>
              <a:rPr lang="en-US" altLang="zh-CN" sz="2400" dirty="0">
                <a:latin typeface="Calibri" charset="0"/>
                <a:ea typeface="宋体" charset="-122"/>
                <a:cs typeface="Times New Roman" charset="0"/>
              </a:rPr>
              <a:t>Teenagers </a:t>
            </a:r>
            <a:r>
              <a:rPr lang="en-US" altLang="zh-CN" sz="2400" dirty="0">
                <a:solidFill>
                  <a:srgbClr val="C00000"/>
                </a:solidFill>
                <a:latin typeface="Calibri" charset="0"/>
                <a:ea typeface="宋体" charset="-122"/>
                <a:cs typeface="Times New Roman" charset="0"/>
              </a:rPr>
              <a:t>hunch</a:t>
            </a:r>
            <a:r>
              <a:rPr lang="en-US" altLang="zh-CN" sz="2400" dirty="0">
                <a:latin typeface="Calibri" charset="0"/>
                <a:ea typeface="宋体" charset="-122"/>
                <a:cs typeface="Times New Roman" charset="0"/>
              </a:rPr>
              <a:t>, trying not to be noticed ... (Para 7)</a:t>
            </a:r>
          </a:p>
          <a:p>
            <a:pPr>
              <a:lnSpc>
                <a:spcPct val="120000"/>
              </a:lnSpc>
            </a:pPr>
            <a:r>
              <a:rPr lang="en-US" altLang="zh-CN" sz="2400" dirty="0">
                <a:solidFill>
                  <a:srgbClr val="C00000"/>
                </a:solidFill>
                <a:latin typeface="Calibri" charset="0"/>
                <a:ea typeface="宋体" charset="-122"/>
                <a:cs typeface="Times New Roman" charset="0"/>
              </a:rPr>
              <a:t>hunch: </a:t>
            </a:r>
            <a:r>
              <a:rPr lang="en-US" altLang="zh-CN" sz="2400" dirty="0">
                <a:latin typeface="Calibri" charset="0"/>
                <a:ea typeface="宋体" charset="-122"/>
                <a:cs typeface="Times New Roman" charset="0"/>
              </a:rPr>
              <a:t>to lean forward with your shoulders raised or to bend your back and shoulders into a rounded shape</a:t>
            </a:r>
          </a:p>
          <a:p>
            <a:pPr>
              <a:lnSpc>
                <a:spcPct val="120000"/>
              </a:lnSpc>
            </a:pPr>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In public, teenagers do not want to be noticed, so they often bend their shoulders so as to keep themselves in low profile.</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200792318"/>
      </p:ext>
    </p:extLst>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4698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6 </a:t>
            </a:r>
            <a:r>
              <a:rPr lang="en-US" altLang="zh-CN" sz="2400" dirty="0">
                <a:latin typeface="Calibri" charset="0"/>
                <a:ea typeface="宋体" charset="-122"/>
                <a:cs typeface="Times New Roman" charset="0"/>
              </a:rPr>
              <a:t>This </a:t>
            </a:r>
            <a:r>
              <a:rPr lang="en-US" altLang="zh-CN" sz="2400" dirty="0">
                <a:solidFill>
                  <a:srgbClr val="C00000"/>
                </a:solidFill>
                <a:latin typeface="Calibri" charset="0"/>
                <a:ea typeface="宋体" charset="-122"/>
                <a:cs typeface="Times New Roman" charset="0"/>
              </a:rPr>
              <a:t>metamorphosis</a:t>
            </a:r>
            <a:r>
              <a:rPr lang="en-US" altLang="zh-CN" sz="2400" dirty="0">
                <a:latin typeface="Calibri" charset="0"/>
                <a:ea typeface="宋体" charset="-122"/>
                <a:cs typeface="Times New Roman" charset="0"/>
              </a:rPr>
              <a:t> was likely true for parents who attended college themselves. (Para 8)</a:t>
            </a:r>
          </a:p>
          <a:p>
            <a:pPr>
              <a:lnSpc>
                <a:spcPct val="120000"/>
              </a:lnSpc>
            </a:pPr>
            <a:r>
              <a:rPr lang="en-US" altLang="zh-CN" sz="2400" dirty="0">
                <a:solidFill>
                  <a:srgbClr val="C00000"/>
                </a:solidFill>
                <a:latin typeface="Calibri" charset="0"/>
                <a:ea typeface="宋体" charset="-122"/>
                <a:cs typeface="Times New Roman" charset="0"/>
              </a:rPr>
              <a:t>metamorphosis: </a:t>
            </a:r>
            <a:r>
              <a:rPr lang="en-US" altLang="zh-CN" sz="2400" dirty="0">
                <a:latin typeface="Calibri" charset="0"/>
                <a:ea typeface="宋体" charset="-122"/>
                <a:cs typeface="Times New Roman" charset="0"/>
              </a:rPr>
              <a:t>often used in a formal situation to mean a process in which somebody or something changes completely</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He observed carefully the metamorphosis of a caterpillar into a butterfly.</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050069014"/>
      </p:ext>
    </p:extLst>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6037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7 </a:t>
            </a:r>
            <a:r>
              <a:rPr lang="en-US" altLang="zh-CN" sz="2400" dirty="0">
                <a:latin typeface="Calibri" charset="0"/>
                <a:ea typeface="宋体" charset="-122"/>
                <a:cs typeface="Times New Roman" charset="0"/>
              </a:rPr>
              <a:t>Initially, Patricia’s parents constantly texted and called her. But as they realized how happy she was, they </a:t>
            </a:r>
            <a:r>
              <a:rPr lang="en-US" altLang="zh-CN" sz="2400" dirty="0">
                <a:solidFill>
                  <a:srgbClr val="C00000"/>
                </a:solidFill>
                <a:latin typeface="Calibri" charset="0"/>
                <a:ea typeface="宋体" charset="-122"/>
                <a:cs typeface="Times New Roman" charset="0"/>
              </a:rPr>
              <a:t>wistfully</a:t>
            </a:r>
            <a:r>
              <a:rPr lang="en-US" altLang="zh-CN" sz="2400" dirty="0">
                <a:latin typeface="Calibri" charset="0"/>
                <a:ea typeface="宋体" charset="-122"/>
                <a:cs typeface="Times New Roman" charset="0"/>
              </a:rPr>
              <a:t> backed off. (Para 11)</a:t>
            </a:r>
          </a:p>
          <a:p>
            <a:pPr>
              <a:lnSpc>
                <a:spcPct val="120000"/>
              </a:lnSpc>
            </a:pPr>
            <a:r>
              <a:rPr lang="en-US" altLang="zh-CN" sz="2400" dirty="0">
                <a:solidFill>
                  <a:srgbClr val="C00000"/>
                </a:solidFill>
                <a:latin typeface="Calibri" charset="0"/>
                <a:ea typeface="宋体" charset="-122"/>
                <a:cs typeface="Times New Roman" charset="0"/>
              </a:rPr>
              <a:t>wistful: </a:t>
            </a:r>
            <a:r>
              <a:rPr lang="en-US" altLang="zh-CN" sz="2400" dirty="0">
                <a:latin typeface="Calibri" charset="0"/>
                <a:ea typeface="宋体" charset="-122"/>
                <a:cs typeface="Times New Roman" charset="0"/>
              </a:rPr>
              <a:t>sad and thinking about something that is impossible or in the past</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She spoke wistfully of their early years together.</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028664412"/>
      </p:ext>
    </p:extLst>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160591"/>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8 </a:t>
            </a:r>
            <a:r>
              <a:rPr lang="en-US" altLang="zh-CN" sz="2400" dirty="0">
                <a:latin typeface="Calibri" charset="0"/>
                <a:ea typeface="宋体" charset="-122"/>
                <a:cs typeface="Times New Roman" charset="0"/>
              </a:rPr>
              <a:t>The couple </a:t>
            </a:r>
            <a:r>
              <a:rPr lang="en-US" altLang="zh-CN" sz="2400" dirty="0">
                <a:solidFill>
                  <a:srgbClr val="C00000"/>
                </a:solidFill>
                <a:latin typeface="Calibri" charset="0"/>
                <a:ea typeface="宋体" charset="-122"/>
                <a:cs typeface="Times New Roman" charset="0"/>
              </a:rPr>
              <a:t>reignited</a:t>
            </a:r>
            <a:r>
              <a:rPr lang="en-US" altLang="zh-CN" sz="2400" dirty="0">
                <a:latin typeface="Calibri" charset="0"/>
                <a:ea typeface="宋体" charset="-122"/>
                <a:cs typeface="Times New Roman" charset="0"/>
              </a:rPr>
              <a:t> their romance. (Para 14)</a:t>
            </a:r>
          </a:p>
          <a:p>
            <a:pPr>
              <a:lnSpc>
                <a:spcPct val="120000"/>
              </a:lnSpc>
            </a:pPr>
            <a:r>
              <a:rPr lang="en-US" altLang="zh-CN" sz="2400" dirty="0">
                <a:solidFill>
                  <a:srgbClr val="C00000"/>
                </a:solidFill>
                <a:latin typeface="Calibri" charset="0"/>
                <a:ea typeface="宋体" charset="-122"/>
                <a:cs typeface="Times New Roman" charset="0"/>
              </a:rPr>
              <a:t>reignite: </a:t>
            </a:r>
            <a:r>
              <a:rPr lang="en-US" altLang="zh-CN" sz="2400" dirty="0">
                <a:latin typeface="Calibri" charset="0"/>
                <a:ea typeface="宋体" charset="-122"/>
                <a:cs typeface="Times New Roman" charset="0"/>
              </a:rPr>
              <a:t>to cause to have very strong feelings about something again</a:t>
            </a:r>
          </a:p>
          <a:p>
            <a:pPr>
              <a:lnSpc>
                <a:spcPct val="120000"/>
              </a:lnSpc>
            </a:pPr>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The couple now had time to have romantic experiences again.</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799072894"/>
      </p:ext>
    </p:extLst>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6037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9 </a:t>
            </a:r>
            <a:r>
              <a:rPr lang="en-US" altLang="zh-CN" sz="2400" dirty="0">
                <a:latin typeface="Calibri" charset="0"/>
                <a:ea typeface="宋体" charset="-122"/>
                <a:cs typeface="Times New Roman" charset="0"/>
              </a:rPr>
              <a:t>I had no idea these </a:t>
            </a:r>
            <a:r>
              <a:rPr lang="en-US" altLang="zh-CN" sz="2400" dirty="0">
                <a:solidFill>
                  <a:srgbClr val="C00000"/>
                </a:solidFill>
                <a:latin typeface="Calibri" charset="0"/>
                <a:ea typeface="宋体" charset="-122"/>
                <a:cs typeface="Times New Roman" charset="0"/>
              </a:rPr>
              <a:t>shenanigans</a:t>
            </a:r>
            <a:r>
              <a:rPr lang="en-US" altLang="zh-CN" sz="2400" dirty="0">
                <a:latin typeface="Calibri" charset="0"/>
                <a:ea typeface="宋体" charset="-122"/>
                <a:cs typeface="Times New Roman" charset="0"/>
              </a:rPr>
              <a:t> were going on when I wasn’t here to supervise. (Para 17)</a:t>
            </a:r>
          </a:p>
          <a:p>
            <a:pPr>
              <a:lnSpc>
                <a:spcPct val="120000"/>
              </a:lnSpc>
            </a:pPr>
            <a:r>
              <a:rPr lang="en-US" altLang="zh-CN" sz="2400" dirty="0">
                <a:solidFill>
                  <a:srgbClr val="C00000"/>
                </a:solidFill>
                <a:latin typeface="Calibri" charset="0"/>
                <a:ea typeface="宋体" charset="-122"/>
                <a:cs typeface="Times New Roman" charset="0"/>
              </a:rPr>
              <a:t>shenanigan: </a:t>
            </a:r>
            <a:r>
              <a:rPr lang="en-US" altLang="zh-CN" sz="2400" dirty="0">
                <a:latin typeface="Calibri" charset="0"/>
                <a:ea typeface="宋体" charset="-122"/>
                <a:cs typeface="Times New Roman" charset="0"/>
              </a:rPr>
              <a:t>secret or dishonest activities, usually of a complicated and humorous or interesting type</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4493136"/>
      </p:ext>
    </p:extLst>
  </p:cSld>
  <p:clrMapOvr>
    <a:masterClrMapping/>
  </p:clrMapOvr>
  <p:transition>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4698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10 </a:t>
            </a:r>
            <a:r>
              <a:rPr lang="en-US" altLang="zh-CN" sz="2400" dirty="0">
                <a:latin typeface="Calibri" charset="0"/>
                <a:ea typeface="宋体" charset="-122"/>
                <a:cs typeface="Times New Roman" charset="0"/>
              </a:rPr>
              <a:t>But toward the end—particularly with some schools scheduling breaks from the weekend before Thanksgiving through early January—nerves can </a:t>
            </a:r>
            <a:r>
              <a:rPr lang="en-US" altLang="zh-CN" sz="2400" dirty="0">
                <a:solidFill>
                  <a:srgbClr val="C00000"/>
                </a:solidFill>
                <a:latin typeface="Calibri" charset="0"/>
                <a:ea typeface="宋体" charset="-122"/>
                <a:cs typeface="Times New Roman" charset="0"/>
              </a:rPr>
              <a:t>fray</a:t>
            </a:r>
            <a:r>
              <a:rPr lang="en-US" altLang="zh-CN" sz="2400" dirty="0">
                <a:latin typeface="Calibri" charset="0"/>
                <a:ea typeface="宋体" charset="-122"/>
                <a:cs typeface="Times New Roman" charset="0"/>
              </a:rPr>
              <a:t>. (Para 18)</a:t>
            </a:r>
          </a:p>
          <a:p>
            <a:pPr>
              <a:lnSpc>
                <a:spcPct val="120000"/>
              </a:lnSpc>
            </a:pPr>
            <a:r>
              <a:rPr lang="en-US" altLang="zh-CN" sz="2400" dirty="0">
                <a:solidFill>
                  <a:srgbClr val="C00000"/>
                </a:solidFill>
                <a:latin typeface="Calibri" charset="0"/>
                <a:ea typeface="宋体" charset="-122"/>
                <a:cs typeface="Times New Roman" charset="0"/>
              </a:rPr>
              <a:t>fray: </a:t>
            </a:r>
            <a:r>
              <a:rPr lang="en-US" altLang="zh-CN" sz="2400" dirty="0">
                <a:latin typeface="Calibri" charset="0"/>
                <a:ea typeface="宋体" charset="-122"/>
                <a:cs typeface="Times New Roman" charset="0"/>
              </a:rPr>
              <a:t>to become upset or annoyed</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Tempers frayed as thousands of drivers began the Christmas holiday with long waits in traffic jams.</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02330441"/>
      </p:ext>
    </p:extLst>
  </p:cSld>
  <p:clrMapOvr>
    <a:masterClrMapping/>
  </p:clrMapOvr>
  <p:transition>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6037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11 </a:t>
            </a:r>
            <a:r>
              <a:rPr lang="en-US" altLang="zh-CN" sz="2400" dirty="0">
                <a:latin typeface="Calibri" charset="0"/>
                <a:ea typeface="宋体" charset="-122"/>
                <a:cs typeface="Times New Roman" charset="0"/>
              </a:rPr>
              <a:t>Fake IDs have been </a:t>
            </a:r>
            <a:r>
              <a:rPr lang="en-US" altLang="zh-CN" sz="2400" dirty="0">
                <a:solidFill>
                  <a:srgbClr val="C00000"/>
                </a:solidFill>
                <a:latin typeface="Calibri" charset="0"/>
                <a:ea typeface="宋体" charset="-122"/>
                <a:cs typeface="Times New Roman" charset="0"/>
              </a:rPr>
              <a:t>confiscated</a:t>
            </a:r>
            <a:r>
              <a:rPr lang="en-US" altLang="zh-CN" sz="2400" dirty="0">
                <a:latin typeface="Calibri" charset="0"/>
                <a:ea typeface="宋体" charset="-122"/>
                <a:cs typeface="Times New Roman" charset="0"/>
              </a:rPr>
              <a:t>. (Para 19)</a:t>
            </a:r>
          </a:p>
          <a:p>
            <a:pPr>
              <a:lnSpc>
                <a:spcPct val="120000"/>
              </a:lnSpc>
            </a:pPr>
            <a:r>
              <a:rPr lang="en-US" altLang="zh-CN" sz="2400" dirty="0">
                <a:solidFill>
                  <a:srgbClr val="C00000"/>
                </a:solidFill>
                <a:latin typeface="Calibri" charset="0"/>
                <a:ea typeface="宋体" charset="-122"/>
                <a:cs typeface="Times New Roman" charset="0"/>
              </a:rPr>
              <a:t>confiscate: </a:t>
            </a:r>
            <a:r>
              <a:rPr lang="en-US" altLang="zh-CN" sz="2400" dirty="0">
                <a:latin typeface="Calibri" charset="0"/>
                <a:ea typeface="宋体" charset="-122"/>
                <a:cs typeface="Times New Roman" charset="0"/>
              </a:rPr>
              <a:t>to take something away from somebody, usually as a punishment</a:t>
            </a:r>
          </a:p>
          <a:p>
            <a:pPr>
              <a:lnSpc>
                <a:spcPct val="120000"/>
              </a:lnSpc>
            </a:pPr>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They used to buy alcohols with their unreal IDs, but now these IDs have been taken away by their parents.</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226622562"/>
      </p:ext>
    </p:extLst>
  </p:cSld>
  <p:clrMapOvr>
    <a:masterClrMapping/>
  </p:clrMapOvr>
  <p:transition>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534494"/>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12 </a:t>
            </a:r>
            <a:r>
              <a:rPr lang="en-US" altLang="zh-CN" sz="2400" dirty="0">
                <a:latin typeface="Calibri" charset="0"/>
                <a:ea typeface="宋体" charset="-122"/>
                <a:cs typeface="Times New Roman" charset="0"/>
              </a:rPr>
              <a:t>The </a:t>
            </a:r>
            <a:r>
              <a:rPr lang="en-US" altLang="zh-CN" sz="2400" dirty="0">
                <a:solidFill>
                  <a:srgbClr val="C00000"/>
                </a:solidFill>
                <a:latin typeface="Calibri" charset="0"/>
                <a:ea typeface="宋体" charset="-122"/>
                <a:cs typeface="Times New Roman" charset="0"/>
              </a:rPr>
              <a:t>respite</a:t>
            </a:r>
            <a:r>
              <a:rPr lang="en-US" altLang="zh-CN" sz="2400" dirty="0">
                <a:latin typeface="Calibri" charset="0"/>
                <a:ea typeface="宋体" charset="-122"/>
                <a:cs typeface="Times New Roman" charset="0"/>
              </a:rPr>
              <a:t> of home cooking has been replaced by reality, including pots to scrub. (Para 19)</a:t>
            </a:r>
          </a:p>
          <a:p>
            <a:pPr>
              <a:lnSpc>
                <a:spcPct val="120000"/>
              </a:lnSpc>
            </a:pPr>
            <a:r>
              <a:rPr lang="en-US" altLang="zh-CN" sz="2400" dirty="0">
                <a:solidFill>
                  <a:srgbClr val="C00000"/>
                </a:solidFill>
                <a:latin typeface="Calibri" charset="0"/>
                <a:ea typeface="宋体" charset="-122"/>
                <a:cs typeface="Times New Roman" charset="0"/>
              </a:rPr>
              <a:t>respite: </a:t>
            </a:r>
            <a:r>
              <a:rPr lang="en-US" altLang="zh-CN" sz="2400" dirty="0">
                <a:latin typeface="Calibri" charset="0"/>
                <a:ea typeface="宋体" charset="-122"/>
                <a:cs typeface="Times New Roman" charset="0"/>
              </a:rPr>
              <a:t>a pause or rest from something difficult or unpleasant</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We worked for hours without respite.</a:t>
            </a:r>
          </a:p>
          <a:p>
            <a:pPr>
              <a:lnSpc>
                <a:spcPct val="120000"/>
              </a:lnSpc>
            </a:pPr>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The children thought home cooking would be a relaxing moment from the busy college life, but they had never imagined that in fact they had to help their parents with the housework, such as cleaning the cooking utensils.</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2915974"/>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6037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13 </a:t>
            </a:r>
            <a:r>
              <a:rPr lang="en-US" altLang="zh-CN" sz="2400" dirty="0">
                <a:latin typeface="Calibri" charset="0"/>
                <a:ea typeface="宋体" charset="-122"/>
                <a:cs typeface="Times New Roman" charset="0"/>
              </a:rPr>
              <a:t>Without the structure of school routine, boredom </a:t>
            </a:r>
            <a:r>
              <a:rPr lang="en-US" altLang="zh-CN" sz="2400" dirty="0">
                <a:solidFill>
                  <a:srgbClr val="C00000"/>
                </a:solidFill>
                <a:latin typeface="Calibri" charset="0"/>
                <a:ea typeface="宋体" charset="-122"/>
                <a:cs typeface="Times New Roman" charset="0"/>
              </a:rPr>
              <a:t>seeps</a:t>
            </a:r>
            <a:r>
              <a:rPr lang="en-US" altLang="zh-CN" sz="2400" dirty="0">
                <a:latin typeface="Calibri" charset="0"/>
                <a:ea typeface="宋体" charset="-122"/>
                <a:cs typeface="Times New Roman" charset="0"/>
              </a:rPr>
              <a:t> in. (Para 19)</a:t>
            </a:r>
          </a:p>
          <a:p>
            <a:pPr>
              <a:lnSpc>
                <a:spcPct val="120000"/>
              </a:lnSpc>
            </a:pPr>
            <a:r>
              <a:rPr lang="en-US" altLang="zh-CN" sz="2400" dirty="0">
                <a:solidFill>
                  <a:srgbClr val="C00000"/>
                </a:solidFill>
                <a:latin typeface="Calibri" charset="0"/>
                <a:ea typeface="宋体" charset="-122"/>
                <a:cs typeface="Times New Roman" charset="0"/>
              </a:rPr>
              <a:t>seep: </a:t>
            </a:r>
            <a:r>
              <a:rPr lang="en-US" altLang="zh-CN" sz="2400" dirty="0">
                <a:latin typeface="Calibri" charset="0"/>
                <a:ea typeface="宋体" charset="-122"/>
                <a:cs typeface="Times New Roman" charset="0"/>
              </a:rPr>
              <a:t>to flow or leak in gradually but steadily</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I realized there was a fire downstairs when I noticed smoke seeping into our bedroom.</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144925649"/>
      </p:ext>
    </p:extLst>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4698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14 </a:t>
            </a:r>
            <a:r>
              <a:rPr lang="en-US" altLang="zh-CN" sz="2400" dirty="0">
                <a:solidFill>
                  <a:srgbClr val="C00000"/>
                </a:solidFill>
                <a:latin typeface="Calibri" charset="0"/>
                <a:ea typeface="宋体" charset="-122"/>
                <a:cs typeface="Times New Roman" charset="0"/>
              </a:rPr>
              <a:t>As much as </a:t>
            </a:r>
            <a:r>
              <a:rPr lang="en-US" altLang="zh-CN" sz="2400" dirty="0">
                <a:latin typeface="Calibri" charset="0"/>
                <a:ea typeface="宋体" charset="-122"/>
                <a:cs typeface="Times New Roman" charset="0"/>
              </a:rPr>
              <a:t>it can hurt parents, it’s good to know the student feels that way about college. (Para 20)</a:t>
            </a:r>
          </a:p>
          <a:p>
            <a:pPr>
              <a:lnSpc>
                <a:spcPct val="120000"/>
              </a:lnSpc>
            </a:pPr>
            <a:r>
              <a:rPr lang="en-US" altLang="zh-CN" sz="2400" dirty="0">
                <a:solidFill>
                  <a:srgbClr val="C00000"/>
                </a:solidFill>
                <a:latin typeface="Calibri" charset="0"/>
                <a:ea typeface="宋体" charset="-122"/>
                <a:cs typeface="Times New Roman" charset="0"/>
              </a:rPr>
              <a:t>as much as: </a:t>
            </a:r>
            <a:r>
              <a:rPr lang="en-US" altLang="zh-CN" sz="2400" dirty="0">
                <a:latin typeface="Calibri" charset="0"/>
                <a:ea typeface="宋体" charset="-122"/>
                <a:cs typeface="Times New Roman" charset="0"/>
              </a:rPr>
              <a:t>although; in spite of</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As much as I’d like to see Paris or Rome someday, I’m pretty content to stay right here in my hometown for the time being.</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39765619"/>
      </p:ext>
    </p:extLst>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160591"/>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solidFill>
                  <a:srgbClr val="3688D2"/>
                </a:solidFill>
                <a:latin typeface="Calibri" charset="0"/>
                <a:ea typeface="宋体" charset="-122"/>
                <a:cs typeface="Times New Roman" charset="0"/>
              </a:rPr>
              <a:t>15 </a:t>
            </a:r>
            <a:r>
              <a:rPr lang="en-US" altLang="zh-CN" sz="2400" dirty="0">
                <a:latin typeface="Calibri" charset="0"/>
                <a:ea typeface="宋体" charset="-122"/>
                <a:cs typeface="Times New Roman" charset="0"/>
              </a:rPr>
              <a:t>By now, parents may also be </a:t>
            </a:r>
            <a:r>
              <a:rPr lang="en-US" altLang="zh-CN" sz="2400" dirty="0">
                <a:solidFill>
                  <a:srgbClr val="C00000"/>
                </a:solidFill>
                <a:latin typeface="Calibri" charset="0"/>
                <a:ea typeface="宋体" charset="-122"/>
                <a:cs typeface="Times New Roman" charset="0"/>
              </a:rPr>
              <a:t>restive</a:t>
            </a:r>
            <a:r>
              <a:rPr lang="en-US" altLang="zh-CN" sz="2400" dirty="0">
                <a:latin typeface="Calibri" charset="0"/>
                <a:ea typeface="宋体" charset="-122"/>
                <a:cs typeface="Times New Roman" charset="0"/>
              </a:rPr>
              <a:t>. (Para 21)</a:t>
            </a:r>
          </a:p>
          <a:p>
            <a:pPr>
              <a:lnSpc>
                <a:spcPct val="120000"/>
              </a:lnSpc>
            </a:pPr>
            <a:r>
              <a:rPr lang="en-US" altLang="zh-CN" sz="2400" dirty="0">
                <a:solidFill>
                  <a:srgbClr val="C00000"/>
                </a:solidFill>
                <a:latin typeface="Calibri" charset="0"/>
                <a:ea typeface="宋体" charset="-122"/>
                <a:cs typeface="Times New Roman" charset="0"/>
              </a:rPr>
              <a:t>restive: </a:t>
            </a:r>
            <a:r>
              <a:rPr lang="en-US" altLang="zh-CN" sz="2400" dirty="0">
                <a:latin typeface="Calibri" charset="0"/>
                <a:ea typeface="宋体" charset="-122"/>
                <a:cs typeface="Times New Roman" charset="0"/>
              </a:rPr>
              <a:t>unwilling to be controlled or be patient</a:t>
            </a:r>
          </a:p>
          <a:p>
            <a:pPr>
              <a:lnSpc>
                <a:spcPct val="120000"/>
              </a:lnSpc>
            </a:pPr>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The audience was becoming restive as they waited for the performance to begin.</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638062573"/>
      </p:ext>
    </p:extLst>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651717"/>
            <a:ext cx="10655935" cy="378565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solidFill>
                  <a:srgbClr val="3688D2"/>
                </a:solidFill>
                <a:latin typeface="Calibri" charset="0"/>
                <a:ea typeface="宋体" charset="-122"/>
                <a:cs typeface="Times New Roman" charset="0"/>
              </a:rPr>
              <a:t>16 </a:t>
            </a:r>
            <a:r>
              <a:rPr lang="en-US" altLang="zh-CN" sz="2400" dirty="0">
                <a:latin typeface="Calibri" charset="0"/>
                <a:ea typeface="宋体" charset="-122"/>
                <a:cs typeface="Times New Roman" charset="0"/>
              </a:rPr>
              <a:t>Like the Allens, the Summers </a:t>
            </a:r>
            <a:r>
              <a:rPr lang="en-US" altLang="zh-CN" sz="2400" dirty="0">
                <a:solidFill>
                  <a:srgbClr val="C00000"/>
                </a:solidFill>
                <a:latin typeface="Calibri" charset="0"/>
                <a:ea typeface="宋体" charset="-122"/>
                <a:cs typeface="Times New Roman" charset="0"/>
              </a:rPr>
              <a:t>savor</a:t>
            </a:r>
            <a:r>
              <a:rPr lang="en-US" altLang="zh-CN" sz="2400" dirty="0">
                <a:latin typeface="Calibri" charset="0"/>
                <a:ea typeface="宋体" charset="-122"/>
                <a:cs typeface="Times New Roman" charset="0"/>
              </a:rPr>
              <a:t> </a:t>
            </a:r>
            <a:r>
              <a:rPr lang="en-US" altLang="zh-CN" sz="2400" dirty="0">
                <a:solidFill>
                  <a:srgbClr val="C00000"/>
                </a:solidFill>
                <a:latin typeface="Calibri" charset="0"/>
                <a:ea typeface="宋体" charset="-122"/>
                <a:cs typeface="Times New Roman" charset="0"/>
              </a:rPr>
              <a:t>empty nesting</a:t>
            </a:r>
            <a:r>
              <a:rPr lang="en-US" altLang="zh-CN" sz="2400" dirty="0">
                <a:latin typeface="Calibri" charset="0"/>
                <a:ea typeface="宋体" charset="-122"/>
                <a:cs typeface="Times New Roman" charset="0"/>
              </a:rPr>
              <a:t>. (Para </a:t>
            </a:r>
            <a:r>
              <a:rPr lang="en-US" altLang="zh-CN" sz="2400">
                <a:latin typeface="Calibri" charset="0"/>
                <a:ea typeface="宋体" charset="-122"/>
                <a:cs typeface="Times New Roman" charset="0"/>
              </a:rPr>
              <a:t>21)</a:t>
            </a:r>
            <a:endParaRPr lang="en-US" altLang="zh-CN" sz="2400" dirty="0">
              <a:latin typeface="Calibri" charset="0"/>
              <a:ea typeface="宋体" charset="-122"/>
              <a:cs typeface="Times New Roman" charset="0"/>
            </a:endParaRPr>
          </a:p>
          <a:p>
            <a:r>
              <a:rPr lang="en-US" altLang="zh-CN" sz="2400" dirty="0">
                <a:solidFill>
                  <a:srgbClr val="C00000"/>
                </a:solidFill>
                <a:latin typeface="Calibri" charset="0"/>
                <a:ea typeface="宋体" charset="-122"/>
                <a:cs typeface="Times New Roman" charset="0"/>
              </a:rPr>
              <a:t>savour: </a:t>
            </a:r>
            <a:r>
              <a:rPr lang="en-US" altLang="zh-CN" sz="2400" dirty="0">
                <a:latin typeface="Calibri" charset="0"/>
                <a:ea typeface="宋体" charset="-122"/>
                <a:cs typeface="Times New Roman" charset="0"/>
              </a:rPr>
              <a:t>to enjoy food or an experience slowly, in order to appreciate it as much as possible</a:t>
            </a:r>
          </a:p>
          <a:p>
            <a:r>
              <a:rPr lang="en-US" altLang="zh-CN" sz="2400" i="1" dirty="0">
                <a:latin typeface="Calibri" charset="0"/>
                <a:ea typeface="宋体" charset="-122"/>
                <a:cs typeface="Times New Roman" charset="0"/>
              </a:rPr>
              <a:t>e.g.</a:t>
            </a:r>
            <a:r>
              <a:rPr lang="en-US" altLang="zh-CN" sz="2400" dirty="0">
                <a:latin typeface="Calibri" charset="0"/>
                <a:ea typeface="宋体" charset="-122"/>
                <a:cs typeface="Times New Roman" charset="0"/>
              </a:rPr>
              <a:t> He wanted to savour his time with Henrietta and their grown </a:t>
            </a:r>
            <a:r>
              <a:rPr lang="en-US" altLang="zh-CN" sz="2400">
                <a:latin typeface="Calibri" charset="0"/>
                <a:ea typeface="宋体" charset="-122"/>
                <a:cs typeface="Times New Roman" charset="0"/>
              </a:rPr>
              <a:t>children.</a:t>
            </a:r>
            <a:endParaRPr lang="en-US" altLang="zh-CN" sz="2400" dirty="0">
              <a:solidFill>
                <a:srgbClr val="C00000"/>
              </a:solidFill>
              <a:latin typeface="Calibri" charset="0"/>
              <a:ea typeface="宋体" charset="-122"/>
              <a:cs typeface="Times New Roman" charset="0"/>
            </a:endParaRPr>
          </a:p>
          <a:p>
            <a:r>
              <a:rPr lang="en-US" altLang="zh-CN" sz="2400" dirty="0">
                <a:solidFill>
                  <a:srgbClr val="C00000"/>
                </a:solidFill>
                <a:latin typeface="Calibri" charset="0"/>
                <a:ea typeface="宋体" charset="-122"/>
                <a:cs typeface="Times New Roman" charset="0"/>
              </a:rPr>
              <a:t>empty nest: </a:t>
            </a:r>
            <a:r>
              <a:rPr lang="en-US" altLang="zh-CN" sz="2400" dirty="0">
                <a:latin typeface="Calibri" charset="0"/>
                <a:ea typeface="宋体" charset="-122"/>
                <a:cs typeface="Times New Roman" charset="0"/>
              </a:rPr>
              <a:t>a family home inhabited by parents after their children have grown up </a:t>
            </a:r>
            <a:r>
              <a:rPr lang="en-US" altLang="zh-CN" sz="2400">
                <a:latin typeface="Calibri" charset="0"/>
                <a:ea typeface="宋体" charset="-122"/>
                <a:cs typeface="Times New Roman" charset="0"/>
              </a:rPr>
              <a:t>and departed</a:t>
            </a:r>
          </a:p>
          <a:p>
            <a:endParaRPr lang="en-US" altLang="zh-CN" sz="2400" dirty="0">
              <a:latin typeface="Calibri" charset="0"/>
              <a:ea typeface="宋体" charset="-122"/>
              <a:cs typeface="Times New Roman" charset="0"/>
            </a:endParaRPr>
          </a:p>
          <a:p>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Like the Allen family, Mr. and Mrs. Summer enjoy their life without their children at home.</a:t>
            </a:r>
          </a:p>
        </p:txBody>
      </p:sp>
      <p:pic>
        <p:nvPicPr>
          <p:cNvPr id="11" name="图片 10"/>
          <p:cNvPicPr>
            <a:picLocks noChangeAspect="1"/>
          </p:cNvPicPr>
          <p:nvPr/>
        </p:nvPicPr>
        <p:blipFill>
          <a:blip r:embed="rId2"/>
          <a:stretch>
            <a:fillRect/>
          </a:stretch>
        </p:blipFill>
        <p:spPr>
          <a:xfrm>
            <a:off x="711120" y="15537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866890801"/>
      </p:ext>
    </p:extLst>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848362"/>
            <a:ext cx="10655935" cy="378565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solidFill>
                  <a:srgbClr val="3688D2"/>
                </a:solidFill>
                <a:latin typeface="Calibri" charset="0"/>
                <a:ea typeface="宋体" charset="-122"/>
                <a:cs typeface="Times New Roman" charset="0"/>
              </a:rPr>
              <a:t>17 </a:t>
            </a:r>
            <a:r>
              <a:rPr lang="en-US" altLang="zh-CN" sz="2400" dirty="0">
                <a:latin typeface="Calibri" charset="0"/>
                <a:ea typeface="宋体" charset="-122"/>
                <a:cs typeface="Times New Roman" charset="0"/>
              </a:rPr>
              <a:t>And as winter break nears its conclusion, everyone has come to appreciate “home” in all its </a:t>
            </a:r>
            <a:r>
              <a:rPr lang="en-US" altLang="zh-CN" sz="2400" dirty="0">
                <a:solidFill>
                  <a:srgbClr val="C00000"/>
                </a:solidFill>
                <a:latin typeface="Calibri" charset="0"/>
                <a:ea typeface="宋体" charset="-122"/>
                <a:cs typeface="Times New Roman" charset="0"/>
              </a:rPr>
              <a:t>iterations</a:t>
            </a:r>
            <a:r>
              <a:rPr lang="en-US" altLang="zh-CN" sz="2400" dirty="0">
                <a:latin typeface="Calibri" charset="0"/>
                <a:ea typeface="宋体" charset="-122"/>
                <a:cs typeface="Times New Roman" charset="0"/>
              </a:rPr>
              <a:t>—the holiday </a:t>
            </a:r>
            <a:r>
              <a:rPr lang="en-US" altLang="zh-CN" sz="2400" dirty="0">
                <a:solidFill>
                  <a:srgbClr val="C00000"/>
                </a:solidFill>
                <a:latin typeface="Calibri" charset="0"/>
                <a:ea typeface="宋体" charset="-122"/>
                <a:cs typeface="Times New Roman" charset="0"/>
              </a:rPr>
              <a:t>pop-up</a:t>
            </a:r>
            <a:r>
              <a:rPr lang="en-US" altLang="zh-CN" sz="2400" dirty="0">
                <a:latin typeface="Calibri" charset="0"/>
                <a:ea typeface="宋体" charset="-122"/>
                <a:cs typeface="Times New Roman" charset="0"/>
              </a:rPr>
              <a:t> version and the one they will each be returning to. (Para 23)</a:t>
            </a:r>
          </a:p>
          <a:p>
            <a:r>
              <a:rPr lang="en-US" altLang="zh-CN" sz="2400" dirty="0">
                <a:solidFill>
                  <a:srgbClr val="C00000"/>
                </a:solidFill>
                <a:latin typeface="Calibri" charset="0"/>
                <a:ea typeface="宋体" charset="-122"/>
                <a:cs typeface="Times New Roman" charset="0"/>
              </a:rPr>
              <a:t>iteration: </a:t>
            </a:r>
            <a:r>
              <a:rPr lang="en-US" altLang="zh-CN" sz="2400" dirty="0">
                <a:solidFill>
                  <a:srgbClr val="000000"/>
                </a:solidFill>
                <a:latin typeface="Calibri" charset="0"/>
                <a:ea typeface="宋体" charset="-122"/>
                <a:cs typeface="Times New Roman" charset="0"/>
              </a:rPr>
              <a:t>version</a:t>
            </a:r>
            <a:endParaRPr lang="en-US" altLang="zh-CN" sz="2400" dirty="0">
              <a:latin typeface="Calibri" charset="0"/>
              <a:ea typeface="宋体" charset="-122"/>
              <a:cs typeface="Times New Roman" charset="0"/>
            </a:endParaRPr>
          </a:p>
          <a:p>
            <a:r>
              <a:rPr lang="en-US" altLang="zh-CN" sz="2400" dirty="0">
                <a:solidFill>
                  <a:srgbClr val="C00000"/>
                </a:solidFill>
                <a:latin typeface="Calibri" charset="0"/>
                <a:ea typeface="宋体" charset="-122"/>
                <a:cs typeface="Times New Roman" charset="0"/>
              </a:rPr>
              <a:t>pop up: </a:t>
            </a:r>
            <a:r>
              <a:rPr lang="en-US" altLang="zh-CN" sz="2400" dirty="0">
                <a:latin typeface="Calibri" charset="0"/>
                <a:ea typeface="宋体" charset="-122"/>
                <a:cs typeface="Times New Roman" charset="0"/>
              </a:rPr>
              <a:t>to appear suddenly</a:t>
            </a:r>
          </a:p>
          <a:p>
            <a:endParaRPr lang="en-US" altLang="zh-CN" sz="2400" dirty="0">
              <a:latin typeface="Calibri" charset="0"/>
              <a:ea typeface="宋体" charset="-122"/>
              <a:cs typeface="Times New Roman" charset="0"/>
            </a:endParaRPr>
          </a:p>
          <a:p>
            <a:r>
              <a:rPr lang="en-US" altLang="zh-CN" sz="2400" b="1" i="1" dirty="0">
                <a:latin typeface="Calibri" charset="0"/>
                <a:ea typeface="宋体" charset="-122"/>
                <a:cs typeface="Times New Roman" charset="0"/>
              </a:rPr>
              <a:t>Paraphrase: </a:t>
            </a:r>
            <a:r>
              <a:rPr lang="en-US" altLang="zh-CN" sz="2400" dirty="0">
                <a:latin typeface="Calibri" charset="0"/>
                <a:ea typeface="宋体" charset="-122"/>
                <a:cs typeface="Times New Roman" charset="0"/>
              </a:rPr>
              <a:t>When winter holiday is coming to an end, everyone has learned to appreciate the full meanings of home in two versions—the temporary holiday version and the daily version which they are soon to return to.</a:t>
            </a:r>
          </a:p>
        </p:txBody>
      </p:sp>
      <p:pic>
        <p:nvPicPr>
          <p:cNvPr id="11" name="图片 10"/>
          <p:cNvPicPr>
            <a:picLocks noChangeAspect="1"/>
          </p:cNvPicPr>
          <p:nvPr/>
        </p:nvPicPr>
        <p:blipFill>
          <a:blip r:embed="rId2"/>
          <a:stretch>
            <a:fillRect/>
          </a:stretch>
        </p:blipFill>
        <p:spPr>
          <a:xfrm>
            <a:off x="711120" y="1750434"/>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 xmlns:a16="http://schemas.microsoft.com/office/drawing/2014/main" id="{F665140E-C468-4B4B-8297-99E6BF5F969A}"/>
              </a:ext>
            </a:extLst>
          </p:cNvPr>
          <p:cNvSpPr/>
          <p:nvPr/>
        </p:nvSpPr>
        <p:spPr>
          <a:xfrm>
            <a:off x="10995023" y="5816661"/>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3426713"/>
      </p:ext>
    </p:extLst>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4007507"/>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1. At</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the___________</a:t>
            </a:r>
            <a:r>
              <a:rPr lang="zh-CN" altLang="en-US" sz="2400" dirty="0">
                <a:solidFill>
                  <a:srgbClr val="000000"/>
                </a:solidFill>
                <a:ea typeface="等线" panose="02010600030101010101" pitchFamily="2" charset="-122"/>
              </a:rPr>
              <a:t> </a:t>
            </a:r>
            <a:r>
              <a:rPr lang="en-US" altLang="zh-CN" sz="2400" dirty="0"/>
              <a:t>of the meeting, little progress had been made</a:t>
            </a:r>
            <a:r>
              <a:rPr lang="en-US" altLang="zh-CN" sz="2400" dirty="0">
                <a:solidFill>
                  <a:srgbClr val="000000"/>
                </a:solidFill>
                <a:ea typeface="等线" panose="02010600030101010101" pitchFamily="2" charset="-122"/>
              </a:rPr>
              <a:t>.</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    A. conclusion	B. decision			C. condition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D. solution</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2. His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talents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are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not</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fully ___________ in</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that</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country.</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    A. mediated 	B. consulted		C. appreciated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D. reflected</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3. I ___________ liked</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the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wooden</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chests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and</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chairs.</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    A. significantly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B. particularly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C. subsequently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D. principally</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4. His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future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has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not</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been</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___________, but</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he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may</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study</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medicine.</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    A. disclosed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a typeface="等线" panose="02010600030101010101" pitchFamily="2" charset="-122"/>
              </a:rPr>
              <a:t>B. discovered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C. delimited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D. determined</a:t>
            </a:r>
            <a:endParaRPr lang="zh-CN" altLang="zh-CN" sz="2400" dirty="0">
              <a:ea typeface="等线" panose="02010600030101010101" pitchFamily="2" charset="-122"/>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a:extLst>
              <a:ext uri="{FF2B5EF4-FFF2-40B4-BE49-F238E27FC236}">
                <a16:creationId xmlns="" xmlns:a16="http://schemas.microsoft.com/office/drawing/2014/main" id="{73FBED2C-8CCB-4776-AAB4-322835D51A35}"/>
              </a:ext>
            </a:extLst>
          </p:cNvPr>
          <p:cNvSpPr txBox="1"/>
          <p:nvPr/>
        </p:nvSpPr>
        <p:spPr>
          <a:xfrm>
            <a:off x="2447669" y="273835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1" name="文本框 20">
            <a:extLst>
              <a:ext uri="{FF2B5EF4-FFF2-40B4-BE49-F238E27FC236}">
                <a16:creationId xmlns="" xmlns:a16="http://schemas.microsoft.com/office/drawing/2014/main" id="{C6E82651-B5DC-480C-B41F-C4A8B8BD14F3}"/>
              </a:ext>
            </a:extLst>
          </p:cNvPr>
          <p:cNvSpPr txBox="1"/>
          <p:nvPr/>
        </p:nvSpPr>
        <p:spPr>
          <a:xfrm>
            <a:off x="4649448" y="3551981"/>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2" name="文本框 21">
            <a:extLst>
              <a:ext uri="{FF2B5EF4-FFF2-40B4-BE49-F238E27FC236}">
                <a16:creationId xmlns="" xmlns:a16="http://schemas.microsoft.com/office/drawing/2014/main" id="{82D5E493-2C58-42EF-87E8-1C4EA1FB0B1E}"/>
              </a:ext>
            </a:extLst>
          </p:cNvPr>
          <p:cNvSpPr txBox="1"/>
          <p:nvPr/>
        </p:nvSpPr>
        <p:spPr>
          <a:xfrm>
            <a:off x="1822829" y="4333805"/>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30" name="文本框 29">
            <a:extLst>
              <a:ext uri="{FF2B5EF4-FFF2-40B4-BE49-F238E27FC236}">
                <a16:creationId xmlns="" xmlns:a16="http://schemas.microsoft.com/office/drawing/2014/main" id="{7AEE3885-AEC3-42A6-8BDB-57291C649E97}"/>
              </a:ext>
            </a:extLst>
          </p:cNvPr>
          <p:cNvSpPr txBox="1"/>
          <p:nvPr/>
        </p:nvSpPr>
        <p:spPr>
          <a:xfrm>
            <a:off x="4834505" y="5086977"/>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287314230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4007507"/>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5. She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___________ as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a</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nurse</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in</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a</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soldiers’</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rest-home.</a:t>
            </a:r>
            <a:endParaRPr lang="zh-CN" altLang="zh-CN" sz="2400" dirty="0">
              <a:ea typeface="等线" panose="02010600030101010101" pitchFamily="2" charset="-122"/>
            </a:endParaRPr>
          </a:p>
          <a:p>
            <a:pPr algn="just">
              <a:lnSpc>
                <a:spcPct val="106000"/>
              </a:lnSpc>
            </a:pPr>
            <a:r>
              <a:rPr lang="en-US" altLang="zh-CN" sz="2400" dirty="0">
                <a:solidFill>
                  <a:srgbClr val="000000"/>
                </a:solidFill>
                <a:ea typeface="等线" panose="02010600030101010101" pitchFamily="2" charset="-122"/>
              </a:rPr>
              <a:t>    A. volunteered		</a:t>
            </a:r>
            <a:r>
              <a:rPr lang="zh-CN" altLang="en-US" sz="2400" dirty="0">
                <a:solidFill>
                  <a:srgbClr val="000000"/>
                </a:solidFill>
                <a:ea typeface="等线" panose="02010600030101010101" pitchFamily="2" charset="-122"/>
              </a:rPr>
              <a:t> </a:t>
            </a:r>
            <a:r>
              <a:rPr lang="en-US" altLang="zh-CN" sz="2400" dirty="0">
                <a:solidFill>
                  <a:srgbClr val="000000"/>
                </a:solidFill>
                <a:ea typeface="等线" panose="02010600030101010101" pitchFamily="2" charset="-122"/>
              </a:rPr>
              <a:t>B. submitted		   C. declared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ea typeface="等线" panose="02010600030101010101" pitchFamily="2" charset="-122"/>
              </a:rPr>
              <a:t>D. Proposed</a:t>
            </a: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6. The chief</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clerk</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___________ the</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work</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of</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the</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department.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 contends			</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B. compares		C. intends				D. supervises</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7. The </a:t>
            </a:r>
            <a:r>
              <a:rPr lang="en-US" altLang="zh-CN" sz="2400" dirty="0"/>
              <a:t>majority of holiday flights depart and arrive on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___________.</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 schedule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B. plan			C. agenda				D. programme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8. The</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teacher ___________ </a:t>
            </a:r>
            <a:r>
              <a:rPr lang="en-US" altLang="zh-CN" sz="2400" dirty="0"/>
              <a:t>that the school was not to blame for the situation</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 demanded		</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B. retained		C. insisted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D. required</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3" name="文本框 22">
            <a:extLst>
              <a:ext uri="{FF2B5EF4-FFF2-40B4-BE49-F238E27FC236}">
                <a16:creationId xmlns="" xmlns:a16="http://schemas.microsoft.com/office/drawing/2014/main" id="{349F445F-AEB8-4310-9776-3ECA1ADEFC50}"/>
              </a:ext>
            </a:extLst>
          </p:cNvPr>
          <p:cNvSpPr txBox="1"/>
          <p:nvPr/>
        </p:nvSpPr>
        <p:spPr>
          <a:xfrm>
            <a:off x="2233114" y="2747977"/>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9" name="文本框 28">
            <a:extLst>
              <a:ext uri="{FF2B5EF4-FFF2-40B4-BE49-F238E27FC236}">
                <a16:creationId xmlns="" xmlns:a16="http://schemas.microsoft.com/office/drawing/2014/main" id="{D12210D2-B906-4FF1-B233-F36D2376C02F}"/>
              </a:ext>
            </a:extLst>
          </p:cNvPr>
          <p:cNvSpPr txBox="1"/>
          <p:nvPr/>
        </p:nvSpPr>
        <p:spPr>
          <a:xfrm>
            <a:off x="8177199" y="434399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31" name="文本框 30">
            <a:extLst>
              <a:ext uri="{FF2B5EF4-FFF2-40B4-BE49-F238E27FC236}">
                <a16:creationId xmlns="" xmlns:a16="http://schemas.microsoft.com/office/drawing/2014/main" id="{FCD2FE96-267A-43F6-B272-22E7E624332E}"/>
              </a:ext>
            </a:extLst>
          </p:cNvPr>
          <p:cNvSpPr txBox="1"/>
          <p:nvPr/>
        </p:nvSpPr>
        <p:spPr>
          <a:xfrm>
            <a:off x="3347797" y="5095257"/>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32" name="文本框 31">
            <a:extLst>
              <a:ext uri="{FF2B5EF4-FFF2-40B4-BE49-F238E27FC236}">
                <a16:creationId xmlns="" xmlns:a16="http://schemas.microsoft.com/office/drawing/2014/main" id="{6B500C7A-3EF9-4516-9430-D425CA1A89B5}"/>
              </a:ext>
            </a:extLst>
          </p:cNvPr>
          <p:cNvSpPr txBox="1"/>
          <p:nvPr/>
        </p:nvSpPr>
        <p:spPr>
          <a:xfrm>
            <a:off x="3726277" y="354137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350227344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2441438"/>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9. His</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term</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of</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office</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has</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run</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__________.</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 into				</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B. out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C. down 				D. off</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10. A</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t>large organization can be slow to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__________ to</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change.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lnSpc>
                <a:spcPct val="106000"/>
              </a:lnSpc>
            </a:pP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     A. adopt			</a:t>
            </a:r>
            <a:r>
              <a:rPr lang="zh-CN" altLang="en-US" sz="2400" dirty="0">
                <a:solidFill>
                  <a:srgbClr val="000000"/>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B. align		   </a:t>
            </a:r>
            <a:r>
              <a:rPr lang="en-US" altLang="zh-CN" sz="2400" dirty="0">
                <a:solidFill>
                  <a:srgbClr val="C00000"/>
                </a:solidFill>
                <a:ea typeface="等线" panose="02010600030101010101" pitchFamily="2" charset="-122"/>
                <a:sym typeface="Symbol" panose="05050102010706020507" pitchFamily="18" charset="2"/>
              </a:rPr>
              <a:t> 	</a:t>
            </a:r>
            <a:r>
              <a:rPr lang="en-US" altLang="zh-CN" sz="2400" dirty="0">
                <a:solidFill>
                  <a:srgbClr val="000000"/>
                </a:solidFill>
                <a:latin typeface="Calibri" panose="020F0502020204030204" pitchFamily="34" charset="0"/>
                <a:ea typeface="等线" panose="02010600030101010101" pitchFamily="2" charset="-122"/>
                <a:cs typeface="Calibri" panose="020F0502020204030204" pitchFamily="34" charset="0"/>
              </a:rPr>
              <a:t>C. adapt				D. alter</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a:extLst>
              <a:ext uri="{FF2B5EF4-FFF2-40B4-BE49-F238E27FC236}">
                <a16:creationId xmlns="" xmlns:a16="http://schemas.microsoft.com/office/drawing/2014/main" id="{7CDE21C6-5F29-489D-8494-1CAF6A804560}"/>
              </a:ext>
            </a:extLst>
          </p:cNvPr>
          <p:cNvSpPr txBox="1"/>
          <p:nvPr/>
        </p:nvSpPr>
        <p:spPr>
          <a:xfrm>
            <a:off x="4908021" y="2775998"/>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1" name="文本框 20">
            <a:extLst>
              <a:ext uri="{FF2B5EF4-FFF2-40B4-BE49-F238E27FC236}">
                <a16:creationId xmlns="" xmlns:a16="http://schemas.microsoft.com/office/drawing/2014/main" id="{D8902CB3-FD34-40F3-A482-1C6D92D57F2B}"/>
              </a:ext>
            </a:extLst>
          </p:cNvPr>
          <p:cNvSpPr txBox="1"/>
          <p:nvPr/>
        </p:nvSpPr>
        <p:spPr>
          <a:xfrm>
            <a:off x="6249199" y="3535709"/>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Tree>
    <p:extLst>
      <p:ext uri="{BB962C8B-B14F-4D97-AF65-F5344CB8AC3E}">
        <p14:creationId xmlns:p14="http://schemas.microsoft.com/office/powerpoint/2010/main" val="365005127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467244"/>
          </a:xfrm>
          <a:prstGeom prst="rect">
            <a:avLst/>
          </a:prstGeom>
          <a:noFill/>
        </p:spPr>
        <p:txBody>
          <a:bodyPr wrap="square">
            <a:spAutoFit/>
          </a:bodyPr>
          <a:lstStyle/>
          <a:p>
            <a:pPr>
              <a:lnSpc>
                <a:spcPct val="106000"/>
              </a:lnSpc>
            </a:pPr>
            <a:r>
              <a:rPr lang="en-US" altLang="zh-CN" sz="2400" i="1" dirty="0">
                <a:solidFill>
                  <a:srgbClr val="0070C0"/>
                </a:solidFill>
              </a:rPr>
              <a:t>Match the words with their antonyms. </a:t>
            </a:r>
            <a:endParaRPr lang="zh-CN" altLang="zh-CN" sz="2400" dirty="0">
              <a:solidFill>
                <a:srgbClr val="0070C0"/>
              </a:solidFill>
              <a:ea typeface="等线" panose="02010600030101010101" pitchFamily="2" charset="-122"/>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2</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graphicFrame>
        <p:nvGraphicFramePr>
          <p:cNvPr id="17" name="表格 16">
            <a:extLst>
              <a:ext uri="{FF2B5EF4-FFF2-40B4-BE49-F238E27FC236}">
                <a16:creationId xmlns="" xmlns:a16="http://schemas.microsoft.com/office/drawing/2014/main" id="{B67CDFAB-2D25-455E-B161-CAAB4BE977CF}"/>
              </a:ext>
            </a:extLst>
          </p:cNvPr>
          <p:cNvGraphicFramePr>
            <a:graphicFrameLocks noGrp="1"/>
          </p:cNvGraphicFramePr>
          <p:nvPr>
            <p:extLst>
              <p:ext uri="{D42A27DB-BD31-4B8C-83A1-F6EECF244321}">
                <p14:modId xmlns:p14="http://schemas.microsoft.com/office/powerpoint/2010/main" val="1411792430"/>
              </p:ext>
            </p:extLst>
          </p:nvPr>
        </p:nvGraphicFramePr>
        <p:xfrm>
          <a:off x="2303251" y="2552961"/>
          <a:ext cx="7880465" cy="3657600"/>
        </p:xfrm>
        <a:graphic>
          <a:graphicData uri="http://schemas.openxmlformats.org/drawingml/2006/table">
            <a:tbl>
              <a:tblPr>
                <a:tableStyleId>{5C22544A-7EE6-4342-B048-85BDC9FD1C3A}</a:tableStyleId>
              </a:tblPr>
              <a:tblGrid>
                <a:gridCol w="2401665">
                  <a:extLst>
                    <a:ext uri="{9D8B030D-6E8A-4147-A177-3AD203B41FA5}">
                      <a16:colId xmlns="" xmlns:a16="http://schemas.microsoft.com/office/drawing/2014/main" val="2640829625"/>
                    </a:ext>
                  </a:extLst>
                </a:gridCol>
                <a:gridCol w="2326614">
                  <a:extLst>
                    <a:ext uri="{9D8B030D-6E8A-4147-A177-3AD203B41FA5}">
                      <a16:colId xmlns="" xmlns:a16="http://schemas.microsoft.com/office/drawing/2014/main" val="1024264195"/>
                    </a:ext>
                  </a:extLst>
                </a:gridCol>
                <a:gridCol w="3152186">
                  <a:extLst>
                    <a:ext uri="{9D8B030D-6E8A-4147-A177-3AD203B41FA5}">
                      <a16:colId xmlns="" xmlns:a16="http://schemas.microsoft.com/office/drawing/2014/main" val="1370546560"/>
                    </a:ext>
                  </a:extLst>
                </a:gridCol>
              </a:tblGrid>
              <a:tr h="118597">
                <a:tc>
                  <a:txBody>
                    <a:bodyPr/>
                    <a:lstStyle/>
                    <a:p>
                      <a:pPr algn="just">
                        <a:lnSpc>
                          <a:spcPct val="200000"/>
                        </a:lnSpc>
                      </a:pPr>
                      <a:r>
                        <a:rPr lang="en-US" sz="2400" dirty="0">
                          <a:effectLst/>
                          <a:latin typeface="+mn-lt"/>
                        </a:rPr>
                        <a:t>1. </a:t>
                      </a:r>
                      <a:r>
                        <a:rPr lang="en-US" altLang="zh-CN" sz="2400" dirty="0">
                          <a:effectLst/>
                          <a:latin typeface="+mn-lt"/>
                        </a:rPr>
                        <a:t>temporary</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sz="2400">
                          <a:effectLst/>
                          <a:latin typeface="+mn-lt"/>
                        </a:rPr>
                        <a:t> </a:t>
                      </a:r>
                      <a:endParaRPr lang="zh-CN" sz="2400">
                        <a:effectLst/>
                        <a:latin typeface="+mn-lt"/>
                        <a:ea typeface="等线" panose="02010600030101010101" pitchFamily="2" charset="-122"/>
                      </a:endParaRPr>
                    </a:p>
                  </a:txBody>
                  <a:tcPr marL="68580" marR="68580" marT="0" marB="0"/>
                </a:tc>
                <a:tc>
                  <a:txBody>
                    <a:bodyPr/>
                    <a:lstStyle/>
                    <a:p>
                      <a:pPr algn="just">
                        <a:lnSpc>
                          <a:spcPct val="200000"/>
                        </a:lnSpc>
                      </a:pPr>
                      <a:r>
                        <a:rPr lang="en-US" sz="2400" dirty="0">
                          <a:effectLst/>
                          <a:latin typeface="+mn-lt"/>
                        </a:rPr>
                        <a:t>a. </a:t>
                      </a:r>
                      <a:r>
                        <a:rPr lang="en-US" altLang="zh-CN" sz="2400" dirty="0">
                          <a:effectLst/>
                          <a:latin typeface="+mn-lt"/>
                        </a:rPr>
                        <a:t>senior</a:t>
                      </a:r>
                      <a:endParaRPr lang="zh-CN" sz="2400" dirty="0">
                        <a:effectLst/>
                        <a:latin typeface="+mn-lt"/>
                        <a:ea typeface="等线" panose="02010600030101010101" pitchFamily="2" charset="-122"/>
                      </a:endParaRPr>
                    </a:p>
                  </a:txBody>
                  <a:tcPr marL="68580" marR="68580" marT="0" marB="0"/>
                </a:tc>
                <a:extLst>
                  <a:ext uri="{0D108BD9-81ED-4DB2-BD59-A6C34878D82A}">
                    <a16:rowId xmlns="" xmlns:a16="http://schemas.microsoft.com/office/drawing/2014/main" val="1799625754"/>
                  </a:ext>
                </a:extLst>
              </a:tr>
              <a:tr h="0">
                <a:tc>
                  <a:txBody>
                    <a:bodyPr/>
                    <a:lstStyle/>
                    <a:p>
                      <a:pPr algn="just">
                        <a:lnSpc>
                          <a:spcPct val="200000"/>
                        </a:lnSpc>
                      </a:pPr>
                      <a:r>
                        <a:rPr lang="en-US" sz="2400" dirty="0">
                          <a:effectLst/>
                          <a:latin typeface="+mn-lt"/>
                        </a:rPr>
                        <a:t>2. </a:t>
                      </a:r>
                      <a:r>
                        <a:rPr lang="en-US" altLang="zh-CN" sz="2400" dirty="0">
                          <a:effectLst/>
                          <a:latin typeface="+mn-lt"/>
                        </a:rPr>
                        <a:t>junior</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sz="2400">
                          <a:effectLst/>
                          <a:latin typeface="+mn-lt"/>
                        </a:rPr>
                        <a:t> </a:t>
                      </a:r>
                      <a:endParaRPr lang="zh-CN" sz="2400">
                        <a:effectLst/>
                        <a:latin typeface="+mn-lt"/>
                        <a:ea typeface="等线" panose="02010600030101010101" pitchFamily="2" charset="-122"/>
                      </a:endParaRPr>
                    </a:p>
                  </a:txBody>
                  <a:tcPr marL="68580" marR="68580" marT="0" marB="0"/>
                </a:tc>
                <a:tc>
                  <a:txBody>
                    <a:bodyPr/>
                    <a:lstStyle/>
                    <a:p>
                      <a:pPr algn="just">
                        <a:lnSpc>
                          <a:spcPct val="200000"/>
                        </a:lnSpc>
                      </a:pPr>
                      <a:r>
                        <a:rPr lang="en-US" sz="2400" dirty="0">
                          <a:effectLst/>
                          <a:latin typeface="+mn-lt"/>
                        </a:rPr>
                        <a:t>b. </a:t>
                      </a:r>
                      <a:r>
                        <a:rPr lang="en-US" altLang="zh-CN" sz="2400" dirty="0">
                          <a:effectLst/>
                          <a:latin typeface="+mn-lt"/>
                        </a:rPr>
                        <a:t>exclude</a:t>
                      </a:r>
                      <a:endParaRPr lang="zh-CN" sz="2400" dirty="0">
                        <a:effectLst/>
                        <a:latin typeface="+mn-lt"/>
                        <a:ea typeface="等线" panose="02010600030101010101" pitchFamily="2" charset="-122"/>
                      </a:endParaRPr>
                    </a:p>
                  </a:txBody>
                  <a:tcPr marL="68580" marR="68580" marT="0" marB="0"/>
                </a:tc>
                <a:extLst>
                  <a:ext uri="{0D108BD9-81ED-4DB2-BD59-A6C34878D82A}">
                    <a16:rowId xmlns="" xmlns:a16="http://schemas.microsoft.com/office/drawing/2014/main" val="956500596"/>
                  </a:ext>
                </a:extLst>
              </a:tr>
              <a:tr h="0">
                <a:tc>
                  <a:txBody>
                    <a:bodyPr/>
                    <a:lstStyle/>
                    <a:p>
                      <a:pPr algn="just">
                        <a:lnSpc>
                          <a:spcPct val="200000"/>
                        </a:lnSpc>
                      </a:pPr>
                      <a:r>
                        <a:rPr lang="en-US" sz="2400" dirty="0">
                          <a:effectLst/>
                          <a:latin typeface="+mn-lt"/>
                        </a:rPr>
                        <a:t>3. </a:t>
                      </a:r>
                      <a:r>
                        <a:rPr lang="en-US" altLang="zh-CN" sz="2400" dirty="0">
                          <a:effectLst/>
                          <a:latin typeface="+mn-lt"/>
                        </a:rPr>
                        <a:t>include</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sz="2400" dirty="0">
                          <a:effectLst/>
                          <a:latin typeface="+mn-lt"/>
                        </a:rPr>
                        <a:t> </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sz="2400" dirty="0">
                          <a:effectLst/>
                          <a:latin typeface="+mn-lt"/>
                        </a:rPr>
                        <a:t>c. </a:t>
                      </a:r>
                      <a:r>
                        <a:rPr lang="en-US" altLang="zh-CN" sz="2400" dirty="0">
                          <a:effectLst/>
                          <a:latin typeface="+mn-lt"/>
                        </a:rPr>
                        <a:t>generally</a:t>
                      </a:r>
                      <a:endParaRPr lang="zh-CN" sz="2400" dirty="0">
                        <a:effectLst/>
                        <a:latin typeface="+mn-lt"/>
                        <a:ea typeface="等线" panose="02010600030101010101" pitchFamily="2" charset="-122"/>
                      </a:endParaRPr>
                    </a:p>
                  </a:txBody>
                  <a:tcPr marL="68580" marR="68580" marT="0" marB="0"/>
                </a:tc>
                <a:extLst>
                  <a:ext uri="{0D108BD9-81ED-4DB2-BD59-A6C34878D82A}">
                    <a16:rowId xmlns="" xmlns:a16="http://schemas.microsoft.com/office/drawing/2014/main" val="4163970266"/>
                  </a:ext>
                </a:extLst>
              </a:tr>
              <a:tr h="143239">
                <a:tc>
                  <a:txBody>
                    <a:bodyPr/>
                    <a:lstStyle/>
                    <a:p>
                      <a:pPr algn="just">
                        <a:lnSpc>
                          <a:spcPct val="200000"/>
                        </a:lnSpc>
                      </a:pPr>
                      <a:r>
                        <a:rPr lang="en-US" sz="2400" dirty="0">
                          <a:effectLst/>
                          <a:latin typeface="+mn-lt"/>
                        </a:rPr>
                        <a:t>4. </a:t>
                      </a:r>
                      <a:r>
                        <a:rPr lang="en-US" altLang="zh-CN" sz="2400" dirty="0">
                          <a:effectLst/>
                          <a:latin typeface="+mn-lt"/>
                        </a:rPr>
                        <a:t>delight</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sz="2400" dirty="0">
                          <a:effectLst/>
                          <a:latin typeface="+mn-lt"/>
                        </a:rPr>
                        <a:t> </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altLang="zh-CN" sz="2400" dirty="0">
                          <a:effectLst/>
                          <a:latin typeface="+mn-lt"/>
                          <a:ea typeface="+mn-ea"/>
                        </a:rPr>
                        <a:t>d.</a:t>
                      </a:r>
                      <a:r>
                        <a:rPr lang="zh-CN" altLang="en-US" sz="2400" baseline="0" dirty="0">
                          <a:effectLst/>
                          <a:latin typeface="+mn-lt"/>
                          <a:ea typeface="+mn-ea"/>
                        </a:rPr>
                        <a:t> </a:t>
                      </a:r>
                      <a:r>
                        <a:rPr lang="en-US" altLang="zh-CN" sz="2400" baseline="0" dirty="0">
                          <a:effectLst/>
                          <a:latin typeface="+mn-lt"/>
                          <a:ea typeface="+mn-ea"/>
                        </a:rPr>
                        <a:t>permanent</a:t>
                      </a:r>
                      <a:endParaRPr lang="zh-CN" sz="2400" dirty="0">
                        <a:effectLst/>
                        <a:latin typeface="+mn-lt"/>
                        <a:ea typeface="等线" panose="02010600030101010101" pitchFamily="2" charset="-122"/>
                      </a:endParaRPr>
                    </a:p>
                  </a:txBody>
                  <a:tcPr marL="68580" marR="68580" marT="0" marB="0"/>
                </a:tc>
                <a:extLst>
                  <a:ext uri="{0D108BD9-81ED-4DB2-BD59-A6C34878D82A}">
                    <a16:rowId xmlns="" xmlns:a16="http://schemas.microsoft.com/office/drawing/2014/main" val="3699946532"/>
                  </a:ext>
                </a:extLst>
              </a:tr>
              <a:tr h="0">
                <a:tc>
                  <a:txBody>
                    <a:bodyPr/>
                    <a:lstStyle/>
                    <a:p>
                      <a:pPr algn="just">
                        <a:lnSpc>
                          <a:spcPct val="200000"/>
                        </a:lnSpc>
                      </a:pPr>
                      <a:r>
                        <a:rPr lang="en-US" altLang="zh-CN" sz="2400" dirty="0">
                          <a:effectLst/>
                          <a:latin typeface="+mn-lt"/>
                          <a:ea typeface="等线" panose="02010600030101010101" pitchFamily="2" charset="-122"/>
                        </a:rPr>
                        <a:t>5.</a:t>
                      </a:r>
                      <a:r>
                        <a:rPr lang="zh-CN" altLang="en-US" sz="2400" dirty="0">
                          <a:effectLst/>
                          <a:latin typeface="+mn-lt"/>
                          <a:ea typeface="等线" panose="02010600030101010101" pitchFamily="2" charset="-122"/>
                        </a:rPr>
                        <a:t> </a:t>
                      </a:r>
                      <a:r>
                        <a:rPr lang="en-US" altLang="zh-CN" sz="2400" dirty="0">
                          <a:effectLst/>
                          <a:latin typeface="+mn-lt"/>
                          <a:ea typeface="等线" panose="02010600030101010101" pitchFamily="2" charset="-122"/>
                        </a:rPr>
                        <a:t>particularly</a:t>
                      </a: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endParaRPr lang="zh-CN" sz="2400" dirty="0">
                        <a:effectLst/>
                        <a:latin typeface="+mn-lt"/>
                        <a:ea typeface="等线" panose="02010600030101010101" pitchFamily="2" charset="-122"/>
                      </a:endParaRPr>
                    </a:p>
                  </a:txBody>
                  <a:tcPr marL="68580" marR="68580" marT="0" marB="0"/>
                </a:tc>
                <a:tc>
                  <a:txBody>
                    <a:bodyPr/>
                    <a:lstStyle/>
                    <a:p>
                      <a:pPr algn="just">
                        <a:lnSpc>
                          <a:spcPct val="200000"/>
                        </a:lnSpc>
                      </a:pPr>
                      <a:r>
                        <a:rPr lang="en-US" altLang="zh-CN" sz="2400" dirty="0">
                          <a:effectLst/>
                          <a:latin typeface="+mn-lt"/>
                          <a:ea typeface="等线" panose="02010600030101010101" pitchFamily="2" charset="-122"/>
                        </a:rPr>
                        <a:t>e.</a:t>
                      </a:r>
                      <a:r>
                        <a:rPr lang="zh-CN" altLang="en-US" sz="2400" dirty="0">
                          <a:effectLst/>
                          <a:latin typeface="+mn-lt"/>
                          <a:ea typeface="等线" panose="02010600030101010101" pitchFamily="2" charset="-122"/>
                        </a:rPr>
                        <a:t> </a:t>
                      </a:r>
                      <a:r>
                        <a:rPr lang="en-US" altLang="zh-CN" sz="2400" dirty="0">
                          <a:effectLst/>
                          <a:latin typeface="+mn-lt"/>
                          <a:ea typeface="等线" panose="02010600030101010101" pitchFamily="2" charset="-122"/>
                        </a:rPr>
                        <a:t>sorrow</a:t>
                      </a:r>
                      <a:endParaRPr lang="zh-CN" sz="2400" dirty="0">
                        <a:effectLst/>
                        <a:latin typeface="+mn-lt"/>
                        <a:ea typeface="等线" panose="02010600030101010101" pitchFamily="2" charset="-122"/>
                      </a:endParaRPr>
                    </a:p>
                  </a:txBody>
                  <a:tcPr marL="68580" marR="68580" marT="0" marB="0"/>
                </a:tc>
                <a:extLst>
                  <a:ext uri="{0D108BD9-81ED-4DB2-BD59-A6C34878D82A}">
                    <a16:rowId xmlns="" xmlns:a16="http://schemas.microsoft.com/office/drawing/2014/main" val="10004"/>
                  </a:ext>
                </a:extLst>
              </a:tr>
            </a:tbl>
          </a:graphicData>
        </a:graphic>
      </p:graphicFrame>
      <p:cxnSp>
        <p:nvCxnSpPr>
          <p:cNvPr id="18" name="直接连接符 17">
            <a:extLst>
              <a:ext uri="{FF2B5EF4-FFF2-40B4-BE49-F238E27FC236}">
                <a16:creationId xmlns="" xmlns:a16="http://schemas.microsoft.com/office/drawing/2014/main" id="{D6BBB418-C1A3-40CC-A6FA-D02DE3C12680}"/>
              </a:ext>
            </a:extLst>
          </p:cNvPr>
          <p:cNvCxnSpPr>
            <a:cxnSpLocks/>
          </p:cNvCxnSpPr>
          <p:nvPr/>
        </p:nvCxnSpPr>
        <p:spPr>
          <a:xfrm>
            <a:off x="4701744" y="2891272"/>
            <a:ext cx="2361929" cy="2278800"/>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2" name="直接连接符 21">
            <a:extLst>
              <a:ext uri="{FF2B5EF4-FFF2-40B4-BE49-F238E27FC236}">
                <a16:creationId xmlns="" xmlns:a16="http://schemas.microsoft.com/office/drawing/2014/main" id="{241A819E-9999-452E-8AC5-3B633D7AEE4F}"/>
              </a:ext>
            </a:extLst>
          </p:cNvPr>
          <p:cNvCxnSpPr>
            <a:cxnSpLocks/>
          </p:cNvCxnSpPr>
          <p:nvPr/>
        </p:nvCxnSpPr>
        <p:spPr>
          <a:xfrm flipV="1">
            <a:off x="4701744" y="3025787"/>
            <a:ext cx="2361929" cy="575882"/>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A1CA3BA9-1B81-437A-9742-931CA0F56CF5}"/>
              </a:ext>
            </a:extLst>
          </p:cNvPr>
          <p:cNvCxnSpPr>
            <a:cxnSpLocks/>
          </p:cNvCxnSpPr>
          <p:nvPr/>
        </p:nvCxnSpPr>
        <p:spPr>
          <a:xfrm flipV="1">
            <a:off x="4701744" y="3747163"/>
            <a:ext cx="2361929" cy="520037"/>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9" name="直接连接符 28">
            <a:extLst>
              <a:ext uri="{FF2B5EF4-FFF2-40B4-BE49-F238E27FC236}">
                <a16:creationId xmlns="" xmlns:a16="http://schemas.microsoft.com/office/drawing/2014/main" id="{7630C77F-05E3-4A44-9EF1-F9813041DFA8}"/>
              </a:ext>
            </a:extLst>
          </p:cNvPr>
          <p:cNvCxnSpPr>
            <a:cxnSpLocks/>
          </p:cNvCxnSpPr>
          <p:nvPr/>
        </p:nvCxnSpPr>
        <p:spPr>
          <a:xfrm>
            <a:off x="4636655" y="4904509"/>
            <a:ext cx="2427018" cy="655782"/>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30" name="直接连接符 20">
            <a:extLst>
              <a:ext uri="{FF2B5EF4-FFF2-40B4-BE49-F238E27FC236}">
                <a16:creationId xmlns="" xmlns:a16="http://schemas.microsoft.com/office/drawing/2014/main" id="{7630C77F-05E3-4A44-9EF1-F9813041DFA8}"/>
              </a:ext>
            </a:extLst>
          </p:cNvPr>
          <p:cNvCxnSpPr>
            <a:cxnSpLocks/>
          </p:cNvCxnSpPr>
          <p:nvPr/>
        </p:nvCxnSpPr>
        <p:spPr>
          <a:xfrm flipV="1">
            <a:off x="4636655" y="4284037"/>
            <a:ext cx="2398874" cy="1224346"/>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772144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Study the following sentences from Reading A. Pay attention to the words beginning with “re-”: Can you guess the meaning of the prefix “re-”?</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653965"/>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the</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prefix “re-”</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 xmlns:a16="http://schemas.microsoft.com/office/drawing/2014/main" id="{36163447-3D17-41AB-A99D-FB9831248E98}"/>
              </a:ext>
            </a:extLst>
          </p:cNvPr>
          <p:cNvSpPr txBox="1"/>
          <p:nvPr/>
        </p:nvSpPr>
        <p:spPr>
          <a:xfrm>
            <a:off x="760961" y="3495925"/>
            <a:ext cx="10707139"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altLang="zh-CN" sz="2400" dirty="0"/>
              <a:t>“re-” is a prefix, occurring originally in loanwords from Latin, used with the meaning “again” or “again and again” to indicate repetition, or with the meaning “back” or “backward” to indicate withdrawal or backward motion, such as regenerate, retype, retrace, rebuild, recall, etc.</a:t>
            </a:r>
          </a:p>
        </p:txBody>
      </p:sp>
    </p:spTree>
    <p:extLst>
      <p:ext uri="{BB962C8B-B14F-4D97-AF65-F5344CB8AC3E}">
        <p14:creationId xmlns:p14="http://schemas.microsoft.com/office/powerpoint/2010/main" val="405730725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805063"/>
          </a:xfrm>
          <a:prstGeom prst="rect">
            <a:avLst/>
          </a:prstGeom>
          <a:noFill/>
        </p:spPr>
        <p:txBody>
          <a:bodyPr wrap="square" rtlCol="0">
            <a:spAutoFit/>
          </a:bodyPr>
          <a:lstStyle/>
          <a:p>
            <a:pPr algn="just">
              <a:lnSpc>
                <a:spcPct val="150000"/>
              </a:lnSpc>
            </a:pPr>
            <a:r>
              <a:rPr lang="en-US" altLang="zh-CN" sz="2400" dirty="0">
                <a:latin typeface="Calibri" panose="020F0502020204030204" pitchFamily="34" charset="0"/>
                <a:cs typeface="Calibri" panose="020F0502020204030204" pitchFamily="34" charset="0"/>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use correctly noun phrases as appositives, and verbs followed by the subjunctive mood;</a:t>
            </a:r>
          </a:p>
          <a:p>
            <a:pPr marL="192881" indent="-192881" algn="just">
              <a:lnSpc>
                <a:spcPct val="150000"/>
              </a:lnSpc>
              <a:buFont typeface="Wingdings" panose="05000000000000000000" pitchFamily="2" charset="2"/>
              <a:buChar char=""/>
            </a:pPr>
            <a:r>
              <a:rPr lang="en-US" altLang="zh-CN" sz="2400" dirty="0">
                <a:latin typeface="Calibri" panose="020F0502020204030204" pitchFamily="34" charset="0"/>
                <a:cs typeface="Calibri" panose="020F0502020204030204" pitchFamily="34" charset="0"/>
              </a:rPr>
              <a:t>learn how to analyse the causes of a problem;</a:t>
            </a:r>
          </a:p>
          <a:p>
            <a:pPr marL="192881" indent="-192881" algn="just">
              <a:lnSpc>
                <a:spcPct val="150000"/>
              </a:lnSpc>
              <a:buFont typeface="Wingdings" panose="05000000000000000000" pitchFamily="2" charset="2"/>
              <a:buChar char=""/>
            </a:pPr>
            <a:r>
              <a:rPr lang="en-US" altLang="zh-CN" sz="2400" kern="100" dirty="0">
                <a:latin typeface="Calibri" panose="020F0502020204030204" pitchFamily="34" charset="0"/>
                <a:cs typeface="Calibri" panose="020F0502020204030204" pitchFamily="34" charset="0"/>
              </a:rPr>
              <a:t>reflect on their growth and possibly changed relationship with their parents after entering college.</a:t>
            </a: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Study the following sentences from Reading A. Pay attention to the words beginning with “re-”: Can you guess the meaning of the prefix “re-”?</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683463"/>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the</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prefix “re-”</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16" name="文本框 15">
            <a:extLst>
              <a:ext uri="{FF2B5EF4-FFF2-40B4-BE49-F238E27FC236}">
                <a16:creationId xmlns="" xmlns:a16="http://schemas.microsoft.com/office/drawing/2014/main" id="{17A711F4-68F4-4ADC-A068-7B61104D47A0}"/>
              </a:ext>
            </a:extLst>
          </p:cNvPr>
          <p:cNvSpPr txBox="1"/>
          <p:nvPr/>
        </p:nvSpPr>
        <p:spPr>
          <a:xfrm>
            <a:off x="688606" y="3116030"/>
            <a:ext cx="11135094" cy="2751522"/>
          </a:xfrm>
          <a:prstGeom prst="rect">
            <a:avLst/>
          </a:prstGeom>
          <a:noFill/>
        </p:spPr>
        <p:txBody>
          <a:bodyPr wrap="square">
            <a:spAutoFit/>
          </a:bodyPr>
          <a:lstStyle/>
          <a:p>
            <a:pPr>
              <a:lnSpc>
                <a:spcPct val="120000"/>
              </a:lnSpc>
            </a:pPr>
            <a:r>
              <a:rPr lang="en-US" sz="2400" dirty="0"/>
              <a:t>1 When the boys returned home in suburban Denver to visit during Thanksgiving …</a:t>
            </a:r>
          </a:p>
          <a:p>
            <a:pPr>
              <a:lnSpc>
                <a:spcPct val="120000"/>
              </a:lnSpc>
            </a:pPr>
            <a:r>
              <a:rPr lang="en-US" sz="2400" dirty="0"/>
              <a:t>2 Winter break is when students and parents try to determine what to retain, what to reframe.</a:t>
            </a:r>
          </a:p>
          <a:p>
            <a:pPr>
              <a:lnSpc>
                <a:spcPct val="120000"/>
              </a:lnSpc>
            </a:pPr>
            <a:r>
              <a:rPr lang="en-US" sz="2400" dirty="0"/>
              <a:t>3 That first reunion in Austin, Laurie Allen was startled by her daughter, Patricia.</a:t>
            </a:r>
          </a:p>
          <a:p>
            <a:pPr>
              <a:lnSpc>
                <a:spcPct val="120000"/>
              </a:lnSpc>
            </a:pPr>
            <a:r>
              <a:rPr lang="en-US" sz="2400" dirty="0"/>
              <a:t>4 The couple reignited their romance. They rejoiced at the end of the workday, ...</a:t>
            </a:r>
          </a:p>
          <a:p>
            <a:pPr>
              <a:lnSpc>
                <a:spcPct val="120000"/>
              </a:lnSpc>
            </a:pPr>
            <a:r>
              <a:rPr lang="en-US" sz="2400" dirty="0"/>
              <a:t>5 My mother had replaced my bedding, repainted the room, and rearranged everything.</a:t>
            </a:r>
          </a:p>
        </p:txBody>
      </p:sp>
    </p:spTree>
    <p:extLst>
      <p:ext uri="{BB962C8B-B14F-4D97-AF65-F5344CB8AC3E}">
        <p14:creationId xmlns:p14="http://schemas.microsoft.com/office/powerpoint/2010/main" val="79286757"/>
      </p:ext>
    </p:extLst>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485939" y="2136641"/>
            <a:ext cx="11460255" cy="46166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Write out the word with the prefix “re-” based on the description in the following sentences. </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722791"/>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the</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prefix “re-”</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 xmlns:a16="http://schemas.microsoft.com/office/drawing/2014/main" id="{17A711F4-68F4-4ADC-A068-7B61104D47A0}"/>
              </a:ext>
            </a:extLst>
          </p:cNvPr>
          <p:cNvSpPr txBox="1"/>
          <p:nvPr/>
        </p:nvSpPr>
        <p:spPr>
          <a:xfrm>
            <a:off x="479198" y="2662929"/>
            <a:ext cx="11712802" cy="3637919"/>
          </a:xfrm>
          <a:prstGeom prst="rect">
            <a:avLst/>
          </a:prstGeom>
          <a:noFill/>
        </p:spPr>
        <p:txBody>
          <a:bodyPr wrap="square">
            <a:spAutoFit/>
          </a:bodyPr>
          <a:lstStyle/>
          <a:p>
            <a:pPr>
              <a:lnSpc>
                <a:spcPct val="120000"/>
              </a:lnSpc>
            </a:pPr>
            <a:r>
              <a:rPr lang="en-US" sz="2400" dirty="0"/>
              <a:t>1 To return after a period of time (8 letters) </a:t>
            </a:r>
            <a:r>
              <a:rPr lang="en-US" altLang="zh-CN" sz="2400" dirty="0"/>
              <a:t>___________</a:t>
            </a:r>
            <a:endParaRPr lang="en-US" sz="2400" dirty="0"/>
          </a:p>
          <a:p>
            <a:pPr>
              <a:lnSpc>
                <a:spcPct val="120000"/>
              </a:lnSpc>
            </a:pPr>
            <a:r>
              <a:rPr lang="en-US" sz="2400" dirty="0"/>
              <a:t>2 To fill something again (6 letters) </a:t>
            </a:r>
            <a:r>
              <a:rPr lang="en-US" altLang="zh-CN" sz="2400" dirty="0"/>
              <a:t>____________</a:t>
            </a:r>
            <a:endParaRPr lang="en-US" sz="2400" dirty="0"/>
          </a:p>
          <a:p>
            <a:pPr>
              <a:lnSpc>
                <a:spcPct val="120000"/>
              </a:lnSpc>
            </a:pPr>
            <a:r>
              <a:rPr lang="en-US" sz="2400" dirty="0"/>
              <a:t>3 To bring something back into your mind (8 letters) </a:t>
            </a:r>
            <a:r>
              <a:rPr lang="en-US" altLang="zh-CN" sz="2400" dirty="0"/>
              <a:t>____________</a:t>
            </a:r>
            <a:endParaRPr lang="en-US" sz="2400" dirty="0"/>
          </a:p>
          <a:p>
            <a:pPr>
              <a:lnSpc>
                <a:spcPct val="120000"/>
              </a:lnSpc>
            </a:pPr>
            <a:r>
              <a:rPr lang="en-US" sz="2400" dirty="0"/>
              <a:t>4 To say something more than once (6 letters) </a:t>
            </a:r>
            <a:r>
              <a:rPr lang="en-US" altLang="zh-CN" sz="2400" dirty="0"/>
              <a:t>____________</a:t>
            </a:r>
            <a:endParaRPr lang="en-US" sz="2400" dirty="0"/>
          </a:p>
          <a:p>
            <a:pPr>
              <a:lnSpc>
                <a:spcPct val="120000"/>
              </a:lnSpc>
            </a:pPr>
            <a:r>
              <a:rPr lang="en-US" sz="2400" dirty="0"/>
              <a:t>5 To consider something again (6 letters) </a:t>
            </a:r>
            <a:r>
              <a:rPr lang="en-US" altLang="zh-CN" sz="2400" dirty="0"/>
              <a:t>__________</a:t>
            </a:r>
            <a:endParaRPr lang="en-US" sz="2400" dirty="0"/>
          </a:p>
          <a:p>
            <a:pPr>
              <a:lnSpc>
                <a:spcPct val="120000"/>
              </a:lnSpc>
            </a:pPr>
            <a:r>
              <a:rPr lang="en-US" sz="2400" dirty="0"/>
              <a:t>6 To give something back (6 letters) </a:t>
            </a:r>
            <a:r>
              <a:rPr lang="en-US" altLang="zh-CN" sz="2400" dirty="0"/>
              <a:t>_________</a:t>
            </a:r>
            <a:endParaRPr lang="en-US" sz="2400" dirty="0"/>
          </a:p>
          <a:p>
            <a:pPr>
              <a:lnSpc>
                <a:spcPct val="120000"/>
              </a:lnSpc>
            </a:pPr>
            <a:r>
              <a:rPr lang="en-US" sz="2400" dirty="0"/>
              <a:t>7 To find a new use for something (5 letters) </a:t>
            </a:r>
            <a:r>
              <a:rPr lang="en-US" altLang="zh-CN" sz="2400" dirty="0"/>
              <a:t>_________</a:t>
            </a:r>
            <a:endParaRPr lang="en-US" sz="2400" dirty="0"/>
          </a:p>
          <a:p>
            <a:pPr>
              <a:lnSpc>
                <a:spcPct val="120000"/>
              </a:lnSpc>
            </a:pPr>
            <a:r>
              <a:rPr lang="en-US" sz="2400" dirty="0"/>
              <a:t>8 To pass a material/substance through a process so it can be used again (7 letters)</a:t>
            </a:r>
            <a:r>
              <a:rPr lang="zh-CN" altLang="en-US" sz="2400" dirty="0"/>
              <a:t> </a:t>
            </a:r>
            <a:r>
              <a:rPr lang="en-US" altLang="zh-CN" sz="2400" dirty="0"/>
              <a:t>______</a:t>
            </a:r>
            <a:endParaRPr lang="en-US" sz="2400" dirty="0"/>
          </a:p>
        </p:txBody>
      </p:sp>
      <p:sp>
        <p:nvSpPr>
          <p:cNvPr id="25" name="文本框 12">
            <a:extLst>
              <a:ext uri="{FF2B5EF4-FFF2-40B4-BE49-F238E27FC236}">
                <a16:creationId xmlns="" xmlns:a16="http://schemas.microsoft.com/office/drawing/2014/main" id="{4FB3B347-5CDD-449C-A52F-2E0BBDDC639D}"/>
              </a:ext>
            </a:extLst>
          </p:cNvPr>
          <p:cNvSpPr txBox="1"/>
          <p:nvPr/>
        </p:nvSpPr>
        <p:spPr>
          <a:xfrm>
            <a:off x="6147958" y="2655904"/>
            <a:ext cx="1322029" cy="461665"/>
          </a:xfrm>
          <a:prstGeom prst="rect">
            <a:avLst/>
          </a:prstGeom>
          <a:noFill/>
        </p:spPr>
        <p:txBody>
          <a:bodyPr wrap="none" rtlCol="0">
            <a:spAutoFit/>
          </a:bodyPr>
          <a:lstStyle/>
          <a:p>
            <a:pPr algn="l"/>
            <a:r>
              <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reappear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6" name="文本框 12">
            <a:extLst>
              <a:ext uri="{FF2B5EF4-FFF2-40B4-BE49-F238E27FC236}">
                <a16:creationId xmlns="" xmlns:a16="http://schemas.microsoft.com/office/drawing/2014/main" id="{4FB3B347-5CDD-449C-A52F-2E0BBDDC639D}"/>
              </a:ext>
            </a:extLst>
          </p:cNvPr>
          <p:cNvSpPr txBox="1"/>
          <p:nvPr/>
        </p:nvSpPr>
        <p:spPr>
          <a:xfrm>
            <a:off x="5272242" y="3110573"/>
            <a:ext cx="745717"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refill</a:t>
            </a:r>
          </a:p>
        </p:txBody>
      </p:sp>
      <p:sp>
        <p:nvSpPr>
          <p:cNvPr id="27" name="文本框 12">
            <a:extLst>
              <a:ext uri="{FF2B5EF4-FFF2-40B4-BE49-F238E27FC236}">
                <a16:creationId xmlns="" xmlns:a16="http://schemas.microsoft.com/office/drawing/2014/main" id="{4FB3B347-5CDD-449C-A52F-2E0BBDDC639D}"/>
              </a:ext>
            </a:extLst>
          </p:cNvPr>
          <p:cNvSpPr txBox="1"/>
          <p:nvPr/>
        </p:nvSpPr>
        <p:spPr>
          <a:xfrm>
            <a:off x="7239008" y="3591902"/>
            <a:ext cx="1509580"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remember</a:t>
            </a:r>
          </a:p>
        </p:txBody>
      </p:sp>
      <p:sp>
        <p:nvSpPr>
          <p:cNvPr id="28" name="文本框 12">
            <a:extLst>
              <a:ext uri="{FF2B5EF4-FFF2-40B4-BE49-F238E27FC236}">
                <a16:creationId xmlns="" xmlns:a16="http://schemas.microsoft.com/office/drawing/2014/main" id="{4FB3B347-5CDD-449C-A52F-2E0BBDDC639D}"/>
              </a:ext>
            </a:extLst>
          </p:cNvPr>
          <p:cNvSpPr txBox="1"/>
          <p:nvPr/>
        </p:nvSpPr>
        <p:spPr>
          <a:xfrm>
            <a:off x="6614988" y="3983209"/>
            <a:ext cx="1005083"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repeat</a:t>
            </a:r>
          </a:p>
        </p:txBody>
      </p:sp>
      <p:sp>
        <p:nvSpPr>
          <p:cNvPr id="29" name="文本框 12">
            <a:extLst>
              <a:ext uri="{FF2B5EF4-FFF2-40B4-BE49-F238E27FC236}">
                <a16:creationId xmlns="" xmlns:a16="http://schemas.microsoft.com/office/drawing/2014/main" id="{4FB3B347-5CDD-449C-A52F-2E0BBDDC639D}"/>
              </a:ext>
            </a:extLst>
          </p:cNvPr>
          <p:cNvSpPr txBox="1"/>
          <p:nvPr/>
        </p:nvSpPr>
        <p:spPr>
          <a:xfrm>
            <a:off x="5841242" y="4461298"/>
            <a:ext cx="1023037"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review</a:t>
            </a:r>
          </a:p>
        </p:txBody>
      </p:sp>
      <p:sp>
        <p:nvSpPr>
          <p:cNvPr id="30" name="文本框 12">
            <a:extLst>
              <a:ext uri="{FF2B5EF4-FFF2-40B4-BE49-F238E27FC236}">
                <a16:creationId xmlns="" xmlns:a16="http://schemas.microsoft.com/office/drawing/2014/main" id="{4FB3B347-5CDD-449C-A52F-2E0BBDDC639D}"/>
              </a:ext>
            </a:extLst>
          </p:cNvPr>
          <p:cNvSpPr txBox="1"/>
          <p:nvPr/>
        </p:nvSpPr>
        <p:spPr>
          <a:xfrm>
            <a:off x="5209324" y="4906560"/>
            <a:ext cx="974241"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return</a:t>
            </a:r>
          </a:p>
        </p:txBody>
      </p:sp>
      <p:sp>
        <p:nvSpPr>
          <p:cNvPr id="31" name="文本框 12">
            <a:extLst>
              <a:ext uri="{FF2B5EF4-FFF2-40B4-BE49-F238E27FC236}">
                <a16:creationId xmlns="" xmlns:a16="http://schemas.microsoft.com/office/drawing/2014/main" id="{4FB3B347-5CDD-449C-A52F-2E0BBDDC639D}"/>
              </a:ext>
            </a:extLst>
          </p:cNvPr>
          <p:cNvSpPr txBox="1"/>
          <p:nvPr/>
        </p:nvSpPr>
        <p:spPr>
          <a:xfrm>
            <a:off x="6309635" y="5332227"/>
            <a:ext cx="877997"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reuse</a:t>
            </a:r>
          </a:p>
        </p:txBody>
      </p:sp>
      <p:sp>
        <p:nvSpPr>
          <p:cNvPr id="32" name="文本框 12">
            <a:extLst>
              <a:ext uri="{FF2B5EF4-FFF2-40B4-BE49-F238E27FC236}">
                <a16:creationId xmlns="" xmlns:a16="http://schemas.microsoft.com/office/drawing/2014/main" id="{4FB3B347-5CDD-449C-A52F-2E0BBDDC639D}"/>
              </a:ext>
            </a:extLst>
          </p:cNvPr>
          <p:cNvSpPr txBox="1"/>
          <p:nvPr/>
        </p:nvSpPr>
        <p:spPr>
          <a:xfrm>
            <a:off x="10743713" y="5705401"/>
            <a:ext cx="1061829"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recycle</a:t>
            </a:r>
          </a:p>
        </p:txBody>
      </p:sp>
    </p:spTree>
    <p:extLst>
      <p:ext uri="{BB962C8B-B14F-4D97-AF65-F5344CB8AC3E}">
        <p14:creationId xmlns:p14="http://schemas.microsoft.com/office/powerpoint/2010/main" val="341036634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1200329"/>
          </a:xfrm>
          <a:prstGeom prst="rect">
            <a:avLst/>
          </a:prstGeom>
          <a:noFill/>
        </p:spPr>
        <p:txBody>
          <a:bodyPr wrap="square">
            <a:spAutoFit/>
          </a:bodyPr>
          <a:lstStyle/>
          <a:p>
            <a:pPr algn="just"/>
            <a:r>
              <a:rPr lang="en-US" altLang="zh-CN" sz="2400" i="1" dirty="0">
                <a:solidFill>
                  <a:srgbClr val="0070C0"/>
                </a:solidFill>
                <a:latin typeface="Calibri" panose="020F0502020204030204" pitchFamily="34" charset="0"/>
                <a:cs typeface="Calibri" panose="020F0502020204030204" pitchFamily="34" charset="0"/>
              </a:rPr>
              <a:t>Directions: Study the following sentence from Reading A. Can you explain why the verbs “volunteer” and “work” in the clause are not in the form of past tense or future tense? Do they really indicate the present tense?</a:t>
            </a:r>
            <a:r>
              <a:rPr lang="en-US" altLang="zh-CN" u="sng" dirty="0">
                <a:latin typeface="Times New Roman" panose="02020603050405020304" pitchFamily="18" charset="0"/>
              </a:rPr>
              <a:t>                                                       </a:t>
            </a:r>
            <a:r>
              <a:rPr lang="en-US" altLang="zh-CN" dirty="0">
                <a:latin typeface="Times New Roman" panose="02020603050405020304" pitchFamily="18" charset="0"/>
              </a:rPr>
              <a:t>  </a:t>
            </a:r>
            <a:endParaRPr lang="zh-CN" altLang="zh-CN" dirty="0">
              <a:latin typeface="Times New Roman" panose="02020603050405020304" pitchFamily="18" charset="0"/>
              <a:ea typeface="等线" panose="02010600030101010101" pitchFamily="2" charset="-122"/>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644133"/>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 verbs followed by the subjunctive mood</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TextBox 5"/>
          <p:cNvSpPr txBox="1"/>
          <p:nvPr/>
        </p:nvSpPr>
        <p:spPr>
          <a:xfrm>
            <a:off x="597308" y="3732168"/>
            <a:ext cx="5255185" cy="1835567"/>
          </a:xfrm>
          <a:prstGeom prst="rect">
            <a:avLst/>
          </a:prstGeom>
          <a:noFill/>
        </p:spPr>
        <p:txBody>
          <a:bodyPr wrap="square" rtlCol="0">
            <a:spAutoFit/>
          </a:bodyPr>
          <a:lstStyle/>
          <a:p>
            <a:pPr>
              <a:lnSpc>
                <a:spcPct val="120000"/>
              </a:lnSpc>
            </a:pPr>
            <a:r>
              <a:rPr lang="en-US" sz="2400" dirty="0"/>
              <a:t>Ever since their sons’ freshmen winter breaks, the Summers have insisted that the boys volunteer or work during subsequent breaks to keep a schedule.</a:t>
            </a:r>
          </a:p>
        </p:txBody>
      </p:sp>
      <p:sp>
        <p:nvSpPr>
          <p:cNvPr id="5" name="矩形 4"/>
          <p:cNvSpPr/>
          <p:nvPr/>
        </p:nvSpPr>
        <p:spPr>
          <a:xfrm>
            <a:off x="6135329" y="3411794"/>
            <a:ext cx="5368413" cy="2674374"/>
          </a:xfrm>
          <a:prstGeom prst="rect">
            <a:avLst/>
          </a:prstGeom>
          <a:solidFill>
            <a:schemeClr val="bg1"/>
          </a:solidFill>
          <a:ln>
            <a:solidFill>
              <a:schemeClr val="bg1">
                <a:lumMod val="6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Abadi MT Condensed Light" charset="0"/>
                <a:ea typeface="Abadi MT Condensed Light" charset="0"/>
                <a:cs typeface="Abadi MT Condensed Light" charset="0"/>
              </a:rPr>
              <a:t>Subjunctive mood is sometimes found in clauses following a verb that expresses a wish, request, demand, or proposal, such as “advice”, “ask”, “command”, “demand”, “desire”, “insist”, “propose”, “recommend”, “request”, “urge” and “suggest”. In such clauses, the verbs are usually in the simple form or combined with the auxiliary verb “</a:t>
            </a:r>
            <a:r>
              <a:rPr lang="en-US" altLang="zh-CN" dirty="0">
                <a:solidFill>
                  <a:srgbClr val="C00000"/>
                </a:solidFill>
                <a:latin typeface="Abadi MT Condensed Light" charset="0"/>
                <a:ea typeface="Abadi MT Condensed Light" charset="0"/>
                <a:cs typeface="Abadi MT Condensed Light" charset="0"/>
              </a:rPr>
              <a:t>should</a:t>
            </a:r>
            <a:r>
              <a:rPr lang="en-US" altLang="zh-CN" dirty="0">
                <a:solidFill>
                  <a:schemeClr val="tx1"/>
                </a:solidFill>
                <a:latin typeface="Abadi MT Condensed Light" charset="0"/>
                <a:ea typeface="Abadi MT Condensed Light" charset="0"/>
                <a:cs typeface="Abadi MT Condensed Light" charset="0"/>
              </a:rPr>
              <a:t>”.</a:t>
            </a:r>
          </a:p>
          <a:p>
            <a:r>
              <a:rPr lang="en-US" altLang="zh-CN" i="1" dirty="0">
                <a:solidFill>
                  <a:schemeClr val="tx1"/>
                </a:solidFill>
                <a:latin typeface="Abadi MT Condensed Light" charset="0"/>
                <a:ea typeface="Abadi MT Condensed Light" charset="0"/>
                <a:cs typeface="Abadi MT Condensed Light" charset="0"/>
              </a:rPr>
              <a:t>e.g.</a:t>
            </a:r>
            <a:r>
              <a:rPr lang="en-US" altLang="zh-CN" dirty="0">
                <a:solidFill>
                  <a:schemeClr val="tx1"/>
                </a:solidFill>
                <a:latin typeface="Abadi MT Condensed Light" charset="0"/>
                <a:ea typeface="Abadi MT Condensed Light" charset="0"/>
                <a:cs typeface="Abadi MT Condensed Light" charset="0"/>
              </a:rPr>
              <a:t> He recommended that each driver </a:t>
            </a:r>
            <a:r>
              <a:rPr lang="en-US" altLang="zh-CN" dirty="0">
                <a:solidFill>
                  <a:srgbClr val="C00000"/>
                </a:solidFill>
                <a:latin typeface="Abadi MT Condensed Light" charset="0"/>
                <a:ea typeface="Abadi MT Condensed Light" charset="0"/>
                <a:cs typeface="Abadi MT Condensed Light" charset="0"/>
              </a:rPr>
              <a:t>(should) </a:t>
            </a:r>
            <a:r>
              <a:rPr lang="en-US" altLang="zh-CN" dirty="0">
                <a:solidFill>
                  <a:schemeClr val="tx1"/>
                </a:solidFill>
                <a:latin typeface="Abadi MT Condensed Light" charset="0"/>
                <a:ea typeface="Abadi MT Condensed Light" charset="0"/>
                <a:cs typeface="Abadi MT Condensed Light" charset="0"/>
              </a:rPr>
              <a:t>report his tips.</a:t>
            </a:r>
          </a:p>
        </p:txBody>
      </p:sp>
    </p:spTree>
    <p:extLst>
      <p:ext uri="{BB962C8B-B14F-4D97-AF65-F5344CB8AC3E}">
        <p14:creationId xmlns:p14="http://schemas.microsoft.com/office/powerpoint/2010/main" val="2006537815"/>
      </p:ext>
    </p:extLst>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the correct form of the given verbs and circle the verbs followed by the subjunctive mood.</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 xmlns:a16="http://schemas.microsoft.com/office/drawing/2014/main" id="{17A711F4-68F4-4ADC-A068-7B61104D47A0}"/>
              </a:ext>
            </a:extLst>
          </p:cNvPr>
          <p:cNvSpPr txBox="1"/>
          <p:nvPr/>
        </p:nvSpPr>
        <p:spPr>
          <a:xfrm>
            <a:off x="441098" y="3001850"/>
            <a:ext cx="11712802" cy="3194721"/>
          </a:xfrm>
          <a:prstGeom prst="rect">
            <a:avLst/>
          </a:prstGeom>
          <a:noFill/>
        </p:spPr>
        <p:txBody>
          <a:bodyPr wrap="square">
            <a:spAutoFit/>
          </a:bodyPr>
          <a:lstStyle/>
          <a:p>
            <a:pPr>
              <a:lnSpc>
                <a:spcPct val="120000"/>
              </a:lnSpc>
            </a:pPr>
            <a:r>
              <a:rPr lang="en-US" altLang="zh-CN" sz="2400" dirty="0">
                <a:latin typeface="Calibri" panose="020F0502020204030204" pitchFamily="34" charset="0"/>
                <a:cs typeface="Calibri" panose="020F0502020204030204" pitchFamily="34" charset="0"/>
              </a:rPr>
              <a:t>1. I suggested that Frank ______ (read) the directions carefully before assembling the bicycle.</a:t>
            </a:r>
          </a:p>
          <a:p>
            <a:pPr>
              <a:lnSpc>
                <a:spcPct val="120000"/>
              </a:lnSpc>
            </a:pPr>
            <a:r>
              <a:rPr lang="en-US" altLang="zh-CN" sz="2400" dirty="0">
                <a:latin typeface="Calibri" panose="020F0502020204030204" pitchFamily="34" charset="0"/>
                <a:cs typeface="Calibri" panose="020F0502020204030204" pitchFamily="34" charset="0"/>
              </a:rPr>
              <a:t>2. Mrs. Finkelstein demanded that the heater ___________ (repair) immediately. Her apartment was freezing.</a:t>
            </a:r>
          </a:p>
          <a:p>
            <a:pPr>
              <a:lnSpc>
                <a:spcPct val="120000"/>
              </a:lnSpc>
            </a:pPr>
            <a:r>
              <a:rPr lang="en-US" altLang="zh-CN" sz="2400" dirty="0">
                <a:latin typeface="Calibri" panose="020F0502020204030204" pitchFamily="34" charset="0"/>
                <a:cs typeface="Calibri" panose="020F0502020204030204" pitchFamily="34" charset="0"/>
              </a:rPr>
              <a:t>3. The monk insisted that the tourists _________ (enter) the temple until they had removed their shoes.</a:t>
            </a:r>
          </a:p>
          <a:p>
            <a:pPr>
              <a:lnSpc>
                <a:spcPct val="120000"/>
              </a:lnSpc>
            </a:pPr>
            <a:r>
              <a:rPr lang="en-US" altLang="zh-CN" sz="2400" dirty="0">
                <a:latin typeface="Calibri" panose="020F0502020204030204" pitchFamily="34" charset="0"/>
                <a:cs typeface="Calibri" panose="020F0502020204030204" pitchFamily="34" charset="0"/>
              </a:rPr>
              <a:t>4. Judy asked that we _______ (attend) her graduation ceremony next week.</a:t>
            </a:r>
          </a:p>
          <a:p>
            <a:pPr>
              <a:lnSpc>
                <a:spcPct val="120000"/>
              </a:lnSpc>
            </a:pPr>
            <a:r>
              <a:rPr lang="en-US" altLang="zh-CN" sz="2400" dirty="0">
                <a:latin typeface="Calibri" panose="020F0502020204030204" pitchFamily="34" charset="0"/>
                <a:cs typeface="Calibri" panose="020F0502020204030204" pitchFamily="34" charset="0"/>
              </a:rPr>
              <a:t>5. I propose that we all _______ (drive) together so that nobody gets lost along the way.</a:t>
            </a:r>
          </a:p>
        </p:txBody>
      </p:sp>
      <p:sp>
        <p:nvSpPr>
          <p:cNvPr id="26" name="Oval 10"/>
          <p:cNvSpPr/>
          <p:nvPr/>
        </p:nvSpPr>
        <p:spPr>
          <a:xfrm>
            <a:off x="899991" y="2976253"/>
            <a:ext cx="1337332" cy="56526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14"/>
          <p:cNvSpPr/>
          <p:nvPr/>
        </p:nvSpPr>
        <p:spPr>
          <a:xfrm>
            <a:off x="2696216" y="3408515"/>
            <a:ext cx="1552786" cy="56526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15"/>
          <p:cNvSpPr/>
          <p:nvPr/>
        </p:nvSpPr>
        <p:spPr>
          <a:xfrm>
            <a:off x="2071067" y="4339541"/>
            <a:ext cx="1097282" cy="525832"/>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17"/>
          <p:cNvSpPr/>
          <p:nvPr/>
        </p:nvSpPr>
        <p:spPr>
          <a:xfrm>
            <a:off x="1385776" y="5194790"/>
            <a:ext cx="834922" cy="485229"/>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19"/>
          <p:cNvSpPr/>
          <p:nvPr/>
        </p:nvSpPr>
        <p:spPr>
          <a:xfrm>
            <a:off x="899991" y="5644905"/>
            <a:ext cx="1171076" cy="56094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文本框 12">
            <a:extLst>
              <a:ext uri="{FF2B5EF4-FFF2-40B4-BE49-F238E27FC236}">
                <a16:creationId xmlns="" xmlns:a16="http://schemas.microsoft.com/office/drawing/2014/main" id="{4FB3B347-5CDD-449C-A52F-2E0BBDDC639D}"/>
              </a:ext>
            </a:extLst>
          </p:cNvPr>
          <p:cNvSpPr txBox="1"/>
          <p:nvPr/>
        </p:nvSpPr>
        <p:spPr>
          <a:xfrm>
            <a:off x="3741081" y="2976253"/>
            <a:ext cx="751360" cy="461665"/>
          </a:xfrm>
          <a:prstGeom prst="rect">
            <a:avLst/>
          </a:prstGeom>
          <a:noFill/>
        </p:spPr>
        <p:txBody>
          <a:bodyPr wrap="none" rtlCol="0">
            <a:spAutoFit/>
          </a:bodyPr>
          <a:lstStyle/>
          <a:p>
            <a:pPr algn="l"/>
            <a:r>
              <a:rPr lang="en-US" altLang="zh-CN" sz="2400">
                <a:solidFill>
                  <a:srgbClr val="C00000"/>
                </a:solidFill>
                <a:effectLst/>
                <a:latin typeface="Calibri" panose="020F0502020204030204" pitchFamily="34" charset="0"/>
                <a:ea typeface="宋体" panose="02010600030101010101" pitchFamily="2" charset="-122"/>
                <a:cs typeface="Calibri" panose="020F0502020204030204" pitchFamily="34" charset="0"/>
              </a:rPr>
              <a:t>read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12">
            <a:extLst>
              <a:ext uri="{FF2B5EF4-FFF2-40B4-BE49-F238E27FC236}">
                <a16:creationId xmlns="" xmlns:a16="http://schemas.microsoft.com/office/drawing/2014/main" id="{4FB3B347-5CDD-449C-A52F-2E0BBDDC639D}"/>
              </a:ext>
            </a:extLst>
          </p:cNvPr>
          <p:cNvSpPr txBox="1"/>
          <p:nvPr/>
        </p:nvSpPr>
        <p:spPr>
          <a:xfrm>
            <a:off x="5179735" y="4289119"/>
            <a:ext cx="1353832"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not</a:t>
            </a:r>
            <a:r>
              <a:rPr lang="zh-CN" altLang="en-US" sz="2400" dirty="0">
                <a:solidFill>
                  <a:srgbClr val="C00000"/>
                </a:solidFill>
                <a:latin typeface="Calibri" panose="020F0502020204030204" pitchFamily="34" charset="0"/>
                <a:ea typeface="宋体" panose="02010600030101010101" pitchFamily="2" charset="-122"/>
                <a:cs typeface="Calibri" panose="020F0502020204030204" pitchFamily="34" charset="0"/>
              </a:rPr>
              <a:t>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enter</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12">
            <a:extLst>
              <a:ext uri="{FF2B5EF4-FFF2-40B4-BE49-F238E27FC236}">
                <a16:creationId xmlns="" xmlns:a16="http://schemas.microsoft.com/office/drawing/2014/main" id="{4FB3B347-5CDD-449C-A52F-2E0BBDDC639D}"/>
              </a:ext>
            </a:extLst>
          </p:cNvPr>
          <p:cNvSpPr txBox="1"/>
          <p:nvPr/>
        </p:nvSpPr>
        <p:spPr>
          <a:xfrm>
            <a:off x="6223476" y="3391538"/>
            <a:ext cx="1625830"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be repaired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4" name="文本框 12">
            <a:extLst>
              <a:ext uri="{FF2B5EF4-FFF2-40B4-BE49-F238E27FC236}">
                <a16:creationId xmlns="" xmlns:a16="http://schemas.microsoft.com/office/drawing/2014/main" id="{4FB3B347-5CDD-449C-A52F-2E0BBDDC639D}"/>
              </a:ext>
            </a:extLst>
          </p:cNvPr>
          <p:cNvSpPr txBox="1"/>
          <p:nvPr/>
        </p:nvSpPr>
        <p:spPr>
          <a:xfrm>
            <a:off x="3309629" y="5168476"/>
            <a:ext cx="1004890"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attend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5" name="文本框 12">
            <a:extLst>
              <a:ext uri="{FF2B5EF4-FFF2-40B4-BE49-F238E27FC236}">
                <a16:creationId xmlns="" xmlns:a16="http://schemas.microsoft.com/office/drawing/2014/main" id="{4FB3B347-5CDD-449C-A52F-2E0BBDDC639D}"/>
              </a:ext>
            </a:extLst>
          </p:cNvPr>
          <p:cNvSpPr txBox="1"/>
          <p:nvPr/>
        </p:nvSpPr>
        <p:spPr>
          <a:xfrm>
            <a:off x="3565276" y="5613514"/>
            <a:ext cx="815095"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drive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63194038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checkerboard(across)">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p:tgtEl>
                                          <p:spTgt spid="27"/>
                                        </p:tgtEl>
                                        <p:attrNameLst>
                                          <p:attrName>ppt_y</p:attrName>
                                        </p:attrNameLst>
                                      </p:cBhvr>
                                      <p:tavLst>
                                        <p:tav tm="0">
                                          <p:val>
                                            <p:strVal val="#ppt_y+#ppt_h*1.125000"/>
                                          </p:val>
                                        </p:tav>
                                        <p:tav tm="100000">
                                          <p:val>
                                            <p:strVal val="#ppt_y"/>
                                          </p:val>
                                        </p:tav>
                                      </p:tavLst>
                                    </p:anim>
                                    <p:animEffect transition="in" filter="wipe(up)">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dissolve">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ppt_x"/>
                                          </p:val>
                                        </p:tav>
                                        <p:tav tm="100000">
                                          <p:val>
                                            <p:strVal val="#ppt_x"/>
                                          </p:val>
                                        </p:tav>
                                      </p:tavLst>
                                    </p:anim>
                                    <p:anim calcmode="lin" valueType="num">
                                      <p:cBhvr additive="base">
                                        <p:cTn id="2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circle(in)">
                                      <p:cBhvr>
                                        <p:cTn id="34" dur="20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barn(inVertical)">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grpId="0" nodeType="click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strips(downLeft)">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edge">
                                      <p:cBhvr>
                                        <p:cTn id="49" dur="20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down)">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p:bldP spid="32" grpId="0"/>
      <p:bldP spid="33" grpId="0"/>
      <p:bldP spid="34" grpId="0"/>
      <p:bldP spid="3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46166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Translate the following sentences by using the verbs given in the brackets. </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36" name="文本框 35">
            <a:extLst>
              <a:ext uri="{FF2B5EF4-FFF2-40B4-BE49-F238E27FC236}">
                <a16:creationId xmlns="" xmlns:a16="http://schemas.microsoft.com/office/drawing/2014/main" id="{AA8B79A0-05BF-4CBC-9849-C68120BCEE35}"/>
              </a:ext>
            </a:extLst>
          </p:cNvPr>
          <p:cNvSpPr txBox="1"/>
          <p:nvPr/>
        </p:nvSpPr>
        <p:spPr>
          <a:xfrm>
            <a:off x="646844" y="2642833"/>
            <a:ext cx="10494122" cy="2431435"/>
          </a:xfrm>
          <a:prstGeom prst="rect">
            <a:avLst/>
          </a:prstGeom>
          <a:noFill/>
        </p:spPr>
        <p:txBody>
          <a:bodyPr wrap="square">
            <a:spAutoFit/>
          </a:bodyPr>
          <a:lstStyle/>
          <a:p>
            <a:pPr algn="just">
              <a:lnSpc>
                <a:spcPct val="120000"/>
              </a:lnSpc>
              <a:spcAft>
                <a:spcPts val="600"/>
              </a:spcAft>
            </a:pPr>
            <a:r>
              <a:rPr lang="en-US" altLang="zh-CN" sz="2200" dirty="0">
                <a:effectLst/>
                <a:latin typeface="微软雅黑" panose="020B0503020204020204" pitchFamily="34" charset="-122"/>
                <a:ea typeface="微软雅黑" panose="020B0503020204020204" pitchFamily="34" charset="-122"/>
                <a:cs typeface="Calibri" panose="020F0502020204030204" pitchFamily="34" charset="0"/>
              </a:rPr>
              <a:t>1.</a:t>
            </a:r>
            <a:r>
              <a:rPr lang="zh-CN" altLang="en-US" sz="2200" dirty="0">
                <a:latin typeface="微软雅黑" panose="020B0503020204020204" pitchFamily="34" charset="-122"/>
                <a:ea typeface="微软雅黑" panose="020B0503020204020204" pitchFamily="34" charset="-122"/>
                <a:cs typeface="Calibri" panose="020F0502020204030204" pitchFamily="34" charset="0"/>
              </a:rPr>
              <a:t>这位女士坚持要把走丢的孩子带到商店的问讯处。</a:t>
            </a:r>
            <a:r>
              <a:rPr lang="en-US" altLang="zh-CN" sz="2200" dirty="0">
                <a:latin typeface="微软雅黑" panose="020B0503020204020204" pitchFamily="34" charset="-122"/>
                <a:ea typeface="微软雅黑" panose="020B0503020204020204" pitchFamily="34" charset="-122"/>
                <a:cs typeface="Calibri" panose="020F0502020204030204" pitchFamily="34" charset="0"/>
              </a:rPr>
              <a:t>(insist) </a:t>
            </a:r>
          </a:p>
          <a:p>
            <a:pPr algn="just">
              <a:lnSpc>
                <a:spcPct val="120000"/>
              </a:lnSpc>
              <a:spcAft>
                <a:spcPts val="600"/>
              </a:spcAft>
            </a:pPr>
            <a:endParaRPr lang="zh-CN" altLang="zh-CN" sz="2200" dirty="0">
              <a:effectLst/>
              <a:latin typeface="微软雅黑" panose="020B0503020204020204" pitchFamily="34" charset="-122"/>
              <a:ea typeface="微软雅黑" panose="020B0503020204020204" pitchFamily="34" charset="-122"/>
              <a:cs typeface="Calibri" panose="020F0502020204030204" pitchFamily="34" charset="0"/>
            </a:endParaRPr>
          </a:p>
          <a:p>
            <a:pPr algn="just">
              <a:lnSpc>
                <a:spcPct val="120000"/>
              </a:lnSpc>
              <a:spcAft>
                <a:spcPts val="600"/>
              </a:spcAft>
            </a:pPr>
            <a:r>
              <a:rPr lang="en-US" altLang="zh-CN" sz="2200" dirty="0">
                <a:effectLst/>
                <a:latin typeface="微软雅黑" panose="020B0503020204020204" pitchFamily="34" charset="-122"/>
                <a:ea typeface="微软雅黑" panose="020B0503020204020204" pitchFamily="34" charset="-122"/>
                <a:cs typeface="Calibri" panose="020F0502020204030204" pitchFamily="34" charset="0"/>
              </a:rPr>
              <a:t>2.</a:t>
            </a:r>
            <a:r>
              <a:rPr lang="zh-CN" altLang="en-US" sz="2200" dirty="0">
                <a:latin typeface="微软雅黑" panose="020B0503020204020204" pitchFamily="34" charset="-122"/>
                <a:ea typeface="微软雅黑" panose="020B0503020204020204" pitchFamily="34" charset="-122"/>
                <a:cs typeface="Calibri" panose="020F0502020204030204" pitchFamily="34" charset="0"/>
              </a:rPr>
              <a:t>营养学家建议莎莉减少每日的脂肪摄入量。</a:t>
            </a:r>
            <a:r>
              <a:rPr lang="en-US" altLang="zh-CN" sz="2200" dirty="0">
                <a:latin typeface="微软雅黑" panose="020B0503020204020204" pitchFamily="34" charset="-122"/>
                <a:ea typeface="微软雅黑" panose="020B0503020204020204" pitchFamily="34" charset="-122"/>
                <a:cs typeface="Calibri" panose="020F0502020204030204" pitchFamily="34" charset="0"/>
              </a:rPr>
              <a:t>(recommend) </a:t>
            </a:r>
          </a:p>
          <a:p>
            <a:pPr algn="just">
              <a:lnSpc>
                <a:spcPct val="120000"/>
              </a:lnSpc>
              <a:spcAft>
                <a:spcPts val="600"/>
              </a:spcAft>
            </a:pPr>
            <a:endParaRPr lang="zh-CN" altLang="zh-CN" sz="2200" dirty="0">
              <a:effectLst/>
              <a:latin typeface="微软雅黑" panose="020B0503020204020204" pitchFamily="34" charset="-122"/>
              <a:ea typeface="微软雅黑" panose="020B0503020204020204" pitchFamily="34" charset="-122"/>
              <a:cs typeface="Calibri" panose="020F0502020204030204" pitchFamily="34" charset="0"/>
            </a:endParaRPr>
          </a:p>
          <a:p>
            <a:pPr algn="just">
              <a:lnSpc>
                <a:spcPct val="120000"/>
              </a:lnSpc>
              <a:spcAft>
                <a:spcPts val="600"/>
              </a:spcAft>
            </a:pPr>
            <a:r>
              <a:rPr lang="en-US" altLang="zh-CN" sz="2200" dirty="0">
                <a:effectLst/>
                <a:latin typeface="微软雅黑" panose="020B0503020204020204" pitchFamily="34" charset="-122"/>
                <a:ea typeface="微软雅黑" panose="020B0503020204020204" pitchFamily="34" charset="-122"/>
                <a:cs typeface="Calibri" panose="020F0502020204030204" pitchFamily="34" charset="0"/>
              </a:rPr>
              <a:t>3.</a:t>
            </a:r>
            <a:r>
              <a:rPr lang="zh-CN" altLang="en-US" sz="2200" dirty="0">
                <a:latin typeface="微软雅黑" panose="020B0503020204020204" pitchFamily="34" charset="-122"/>
                <a:ea typeface="微软雅黑" panose="020B0503020204020204" pitchFamily="34" charset="-122"/>
                <a:cs typeface="Calibri" panose="020F0502020204030204" pitchFamily="34" charset="0"/>
              </a:rPr>
              <a:t>市民们敦促政府对航空行业进行规范管理。</a:t>
            </a:r>
            <a:r>
              <a:rPr lang="en-US" altLang="zh-CN" sz="2200" dirty="0">
                <a:latin typeface="微软雅黑" panose="020B0503020204020204" pitchFamily="34" charset="-122"/>
                <a:ea typeface="微软雅黑" panose="020B0503020204020204" pitchFamily="34" charset="-122"/>
                <a:cs typeface="Calibri" panose="020F0502020204030204" pitchFamily="34" charset="0"/>
              </a:rPr>
              <a:t>(urge)</a:t>
            </a:r>
          </a:p>
        </p:txBody>
      </p:sp>
      <p:sp>
        <p:nvSpPr>
          <p:cNvPr id="37" name="文本框 36">
            <a:extLst>
              <a:ext uri="{FF2B5EF4-FFF2-40B4-BE49-F238E27FC236}">
                <a16:creationId xmlns="" xmlns:a16="http://schemas.microsoft.com/office/drawing/2014/main" id="{AEF75F14-FF99-4A4E-B898-47FBF5957B62}"/>
              </a:ext>
            </a:extLst>
          </p:cNvPr>
          <p:cNvSpPr txBox="1"/>
          <p:nvPr/>
        </p:nvSpPr>
        <p:spPr>
          <a:xfrm>
            <a:off x="870079" y="3184775"/>
            <a:ext cx="10325568" cy="365934"/>
          </a:xfrm>
          <a:prstGeom prst="rect">
            <a:avLst/>
          </a:prstGeom>
          <a:noFill/>
        </p:spPr>
        <p:txBody>
          <a:bodyPr wrap="square">
            <a:spAutoFit/>
          </a:bodyPr>
          <a:lstStyle/>
          <a:p>
            <a:pPr>
              <a:lnSpc>
                <a:spcPts val="2000"/>
              </a:lnSpc>
            </a:pPr>
            <a:r>
              <a:rPr lang="en-US" altLang="zh-CN" sz="2400" dirty="0">
                <a:latin typeface="Calibri" panose="020F0502020204030204" pitchFamily="34" charset="0"/>
                <a:ea typeface="宋体" panose="02010600030101010101" pitchFamily="2" charset="-122"/>
                <a:cs typeface="Calibri" panose="020F0502020204030204" pitchFamily="34" charset="0"/>
              </a:rPr>
              <a:t>The woman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insisted</a:t>
            </a:r>
            <a:r>
              <a:rPr lang="en-US" altLang="zh-CN" sz="2400" dirty="0">
                <a:latin typeface="Calibri" panose="020F0502020204030204" pitchFamily="34" charset="0"/>
                <a:ea typeface="宋体" panose="02010600030101010101" pitchFamily="2" charset="-122"/>
                <a:cs typeface="Calibri" panose="020F0502020204030204" pitchFamily="34" charset="0"/>
              </a:rPr>
              <a:t> that the lost child be taken to the store’s information desk. </a:t>
            </a:r>
            <a:endParaRPr lang="zh-CN" altLang="zh-CN" sz="2400" dirty="0">
              <a:effectLst/>
              <a:latin typeface="Calibri" panose="020F0502020204030204" pitchFamily="34" charset="0"/>
              <a:ea typeface="等线" panose="02010600030101010101" pitchFamily="2" charset="-122"/>
              <a:cs typeface="Calibri" panose="020F0502020204030204" pitchFamily="34" charset="0"/>
            </a:endParaRPr>
          </a:p>
        </p:txBody>
      </p:sp>
      <p:sp>
        <p:nvSpPr>
          <p:cNvPr id="38" name="文本框 37">
            <a:extLst>
              <a:ext uri="{FF2B5EF4-FFF2-40B4-BE49-F238E27FC236}">
                <a16:creationId xmlns="" xmlns:a16="http://schemas.microsoft.com/office/drawing/2014/main" id="{F72321E7-07FB-437F-A7D3-1AAB0F2547F5}"/>
              </a:ext>
            </a:extLst>
          </p:cNvPr>
          <p:cNvSpPr txBox="1"/>
          <p:nvPr/>
        </p:nvSpPr>
        <p:spPr>
          <a:xfrm>
            <a:off x="870079" y="4054192"/>
            <a:ext cx="10160818" cy="461665"/>
          </a:xfrm>
          <a:prstGeom prst="rect">
            <a:avLst/>
          </a:prstGeom>
          <a:noFill/>
        </p:spPr>
        <p:txBody>
          <a:bodyPr wrap="square">
            <a:spAutoFit/>
          </a:bodyPr>
          <a:lstStyle/>
          <a:p>
            <a:r>
              <a:rPr lang="en-US" altLang="zh-CN" sz="2400" dirty="0"/>
              <a:t>The nutritionist </a:t>
            </a:r>
            <a:r>
              <a:rPr lang="en-US" altLang="zh-CN" sz="2400" dirty="0">
                <a:solidFill>
                  <a:srgbClr val="C00000"/>
                </a:solidFill>
              </a:rPr>
              <a:t>recommended</a:t>
            </a:r>
            <a:r>
              <a:rPr lang="en-US" altLang="zh-CN" sz="2400" dirty="0"/>
              <a:t> that Sally reduce her daily fat intake.</a:t>
            </a:r>
          </a:p>
        </p:txBody>
      </p:sp>
      <p:sp>
        <p:nvSpPr>
          <p:cNvPr id="39" name="文本框 38">
            <a:extLst>
              <a:ext uri="{FF2B5EF4-FFF2-40B4-BE49-F238E27FC236}">
                <a16:creationId xmlns="" xmlns:a16="http://schemas.microsoft.com/office/drawing/2014/main" id="{9C9175F0-0AA3-4F84-8D75-8B5336A9B98C}"/>
              </a:ext>
            </a:extLst>
          </p:cNvPr>
          <p:cNvSpPr txBox="1"/>
          <p:nvPr/>
        </p:nvSpPr>
        <p:spPr>
          <a:xfrm>
            <a:off x="870079" y="5019340"/>
            <a:ext cx="9919252" cy="461665"/>
          </a:xfrm>
          <a:prstGeom prst="rect">
            <a:avLst/>
          </a:prstGeom>
          <a:noFill/>
        </p:spPr>
        <p:txBody>
          <a:bodyPr wrap="square">
            <a:spAutoFit/>
          </a:bodyPr>
          <a:lstStyle/>
          <a:p>
            <a:r>
              <a:rPr lang="en-US" altLang="zh-CN" sz="2400" dirty="0"/>
              <a:t>The citizens </a:t>
            </a:r>
            <a:r>
              <a:rPr lang="en-US" altLang="zh-CN" sz="2400" dirty="0">
                <a:solidFill>
                  <a:srgbClr val="C00000"/>
                </a:solidFill>
              </a:rPr>
              <a:t>urged</a:t>
            </a:r>
            <a:r>
              <a:rPr lang="en-US" altLang="zh-CN" sz="2400" dirty="0"/>
              <a:t> that the government regulate the airline industry.</a:t>
            </a:r>
          </a:p>
        </p:txBody>
      </p:sp>
    </p:spTree>
    <p:extLst>
      <p:ext uri="{BB962C8B-B14F-4D97-AF65-F5344CB8AC3E}">
        <p14:creationId xmlns:p14="http://schemas.microsoft.com/office/powerpoint/2010/main" val="1439011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136641"/>
            <a:ext cx="10950575" cy="46166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Translate the following sentences by using the verbs given in the brackets. </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36" name="文本框 35">
            <a:extLst>
              <a:ext uri="{FF2B5EF4-FFF2-40B4-BE49-F238E27FC236}">
                <a16:creationId xmlns="" xmlns:a16="http://schemas.microsoft.com/office/drawing/2014/main" id="{AA8B79A0-05BF-4CBC-9849-C68120BCEE35}"/>
              </a:ext>
            </a:extLst>
          </p:cNvPr>
          <p:cNvSpPr txBox="1"/>
          <p:nvPr/>
        </p:nvSpPr>
        <p:spPr>
          <a:xfrm>
            <a:off x="646844" y="2989675"/>
            <a:ext cx="10494122" cy="1465016"/>
          </a:xfrm>
          <a:prstGeom prst="rect">
            <a:avLst/>
          </a:prstGeom>
          <a:noFill/>
        </p:spPr>
        <p:txBody>
          <a:bodyPr wrap="square">
            <a:spAutoFit/>
          </a:bodyPr>
          <a:lstStyle/>
          <a:p>
            <a:pPr algn="just">
              <a:lnSpc>
                <a:spcPct val="120000"/>
              </a:lnSpc>
              <a:spcAft>
                <a:spcPts val="600"/>
              </a:spcAft>
            </a:pPr>
            <a:r>
              <a:rPr lang="en-US" altLang="zh-CN" sz="2200" dirty="0">
                <a:effectLst/>
                <a:latin typeface="微软雅黑" panose="020B0503020204020204" pitchFamily="34" charset="-122"/>
                <a:ea typeface="微软雅黑" panose="020B0503020204020204" pitchFamily="34" charset="-122"/>
                <a:cs typeface="Calibri" panose="020F0502020204030204" pitchFamily="34" charset="0"/>
              </a:rPr>
              <a:t>4.</a:t>
            </a:r>
            <a:r>
              <a:rPr lang="zh-CN" altLang="en-US" sz="2200" dirty="0">
                <a:effectLst/>
                <a:latin typeface="微软雅黑" panose="020B0503020204020204" pitchFamily="34" charset="-122"/>
                <a:ea typeface="微软雅黑" panose="020B0503020204020204" pitchFamily="34" charset="-122"/>
                <a:cs typeface="Calibri" panose="020F0502020204030204" pitchFamily="34" charset="0"/>
              </a:rPr>
              <a:t> </a:t>
            </a:r>
            <a:r>
              <a:rPr lang="zh-CN" altLang="en-US" sz="2200" dirty="0">
                <a:latin typeface="微软雅黑" panose="020B0503020204020204" pitchFamily="34" charset="-122"/>
                <a:ea typeface="微软雅黑" panose="020B0503020204020204" pitchFamily="34" charset="-122"/>
                <a:cs typeface="Calibri" panose="020F0502020204030204" pitchFamily="34" charset="0"/>
              </a:rPr>
              <a:t>玛丽要求弗兰克务必来参加聚会。</a:t>
            </a:r>
            <a:r>
              <a:rPr lang="en-US" altLang="zh-CN" sz="2200" dirty="0">
                <a:latin typeface="微软雅黑" panose="020B0503020204020204" pitchFamily="34" charset="-122"/>
                <a:ea typeface="微软雅黑" panose="020B0503020204020204" pitchFamily="34" charset="-122"/>
                <a:cs typeface="Calibri" panose="020F0502020204030204" pitchFamily="34" charset="0"/>
              </a:rPr>
              <a:t>(request) </a:t>
            </a:r>
          </a:p>
          <a:p>
            <a:pPr algn="just">
              <a:lnSpc>
                <a:spcPct val="120000"/>
              </a:lnSpc>
              <a:spcAft>
                <a:spcPts val="600"/>
              </a:spcAft>
            </a:pPr>
            <a:endParaRPr lang="en-US" altLang="zh-CN" sz="2200" dirty="0">
              <a:latin typeface="微软雅黑" panose="020B0503020204020204" pitchFamily="34" charset="-122"/>
              <a:ea typeface="微软雅黑" panose="020B0503020204020204" pitchFamily="34" charset="-122"/>
              <a:cs typeface="Calibri" panose="020F0502020204030204" pitchFamily="34" charset="0"/>
            </a:endParaRPr>
          </a:p>
          <a:p>
            <a:pPr algn="just">
              <a:lnSpc>
                <a:spcPct val="120000"/>
              </a:lnSpc>
              <a:spcAft>
                <a:spcPts val="600"/>
              </a:spcAft>
            </a:pPr>
            <a:r>
              <a:rPr lang="en-US" altLang="zh-CN" sz="2200" dirty="0">
                <a:effectLst/>
                <a:latin typeface="微软雅黑" panose="020B0503020204020204" pitchFamily="34" charset="-122"/>
                <a:ea typeface="微软雅黑" panose="020B0503020204020204" pitchFamily="34" charset="-122"/>
                <a:cs typeface="Calibri" panose="020F0502020204030204" pitchFamily="34" charset="0"/>
              </a:rPr>
              <a:t>5.</a:t>
            </a:r>
            <a:r>
              <a:rPr lang="zh-CN" altLang="en-US" sz="2200" dirty="0">
                <a:latin typeface="微软雅黑" panose="020B0503020204020204" pitchFamily="34" charset="-122"/>
                <a:ea typeface="微软雅黑" panose="020B0503020204020204" pitchFamily="34" charset="-122"/>
              </a:rPr>
              <a:t>老师提议他每周给他的父母亲写信。</a:t>
            </a:r>
            <a:r>
              <a:rPr lang="en-US" sz="2200" dirty="0">
                <a:latin typeface="微软雅黑" panose="020B0503020204020204" pitchFamily="34" charset="-122"/>
                <a:ea typeface="微软雅黑" panose="020B0503020204020204" pitchFamily="34" charset="-122"/>
              </a:rPr>
              <a:t>(propose) </a:t>
            </a:r>
            <a:endParaRPr lang="en-US" altLang="zh-CN" sz="2200" dirty="0">
              <a:effectLst/>
              <a:latin typeface="微软雅黑" panose="020B0503020204020204" pitchFamily="34" charset="-122"/>
              <a:ea typeface="微软雅黑" panose="020B0503020204020204" pitchFamily="34" charset="-122"/>
              <a:cs typeface="Calibri" panose="020F0502020204030204" pitchFamily="34" charset="0"/>
            </a:endParaRPr>
          </a:p>
        </p:txBody>
      </p:sp>
      <p:sp>
        <p:nvSpPr>
          <p:cNvPr id="40" name="文本框 39">
            <a:extLst>
              <a:ext uri="{FF2B5EF4-FFF2-40B4-BE49-F238E27FC236}">
                <a16:creationId xmlns="" xmlns:a16="http://schemas.microsoft.com/office/drawing/2014/main" id="{A211B357-3538-499F-B5A5-CA3ABB229F7A}"/>
              </a:ext>
            </a:extLst>
          </p:cNvPr>
          <p:cNvSpPr txBox="1"/>
          <p:nvPr/>
        </p:nvSpPr>
        <p:spPr>
          <a:xfrm>
            <a:off x="943649" y="3470555"/>
            <a:ext cx="9919252" cy="461665"/>
          </a:xfrm>
          <a:prstGeom prst="rect">
            <a:avLst/>
          </a:prstGeom>
          <a:noFill/>
        </p:spPr>
        <p:txBody>
          <a:bodyPr wrap="square">
            <a:spAutoFit/>
          </a:bodyPr>
          <a:lstStyle/>
          <a:p>
            <a:r>
              <a:rPr lang="en-US" altLang="zh-CN" sz="2400" dirty="0"/>
              <a:t>Mary </a:t>
            </a:r>
            <a:r>
              <a:rPr lang="en-US" altLang="zh-CN" sz="2400" dirty="0">
                <a:solidFill>
                  <a:srgbClr val="C00000"/>
                </a:solidFill>
              </a:rPr>
              <a:t>requested</a:t>
            </a:r>
            <a:r>
              <a:rPr lang="en-US" altLang="zh-CN" sz="2400" dirty="0"/>
              <a:t> Frank come to the party.</a:t>
            </a:r>
          </a:p>
        </p:txBody>
      </p:sp>
      <p:sp>
        <p:nvSpPr>
          <p:cNvPr id="41" name="文本框 14">
            <a:extLst>
              <a:ext uri="{FF2B5EF4-FFF2-40B4-BE49-F238E27FC236}">
                <a16:creationId xmlns="" xmlns:a16="http://schemas.microsoft.com/office/drawing/2014/main" id="{A211B357-3538-499F-B5A5-CA3ABB229F7A}"/>
              </a:ext>
            </a:extLst>
          </p:cNvPr>
          <p:cNvSpPr txBox="1"/>
          <p:nvPr/>
        </p:nvSpPr>
        <p:spPr>
          <a:xfrm>
            <a:off x="943649" y="4420392"/>
            <a:ext cx="9919252" cy="461665"/>
          </a:xfrm>
          <a:prstGeom prst="rect">
            <a:avLst/>
          </a:prstGeom>
          <a:noFill/>
        </p:spPr>
        <p:txBody>
          <a:bodyPr wrap="square">
            <a:spAutoFit/>
          </a:bodyPr>
          <a:lstStyle/>
          <a:p>
            <a:r>
              <a:rPr lang="en-US" sz="2400" dirty="0"/>
              <a:t>The teacher </a:t>
            </a:r>
            <a:r>
              <a:rPr lang="en-US" sz="2400" dirty="0">
                <a:solidFill>
                  <a:srgbClr val="C00000"/>
                </a:solidFill>
              </a:rPr>
              <a:t>proposed</a:t>
            </a:r>
            <a:r>
              <a:rPr lang="en-US" sz="2400" dirty="0"/>
              <a:t> that he write to his parents every month.</a:t>
            </a:r>
            <a:r>
              <a:rPr lang="en-US" altLang="zh-CN" sz="2400" dirty="0"/>
              <a:t> </a:t>
            </a:r>
            <a:endParaRPr lang="zh-CN" altLang="zh-CN" sz="2400" dirty="0"/>
          </a:p>
        </p:txBody>
      </p:sp>
    </p:spTree>
    <p:extLst>
      <p:ext uri="{BB962C8B-B14F-4D97-AF65-F5344CB8AC3E}">
        <p14:creationId xmlns:p14="http://schemas.microsoft.com/office/powerpoint/2010/main" val="285214640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485940" y="2136641"/>
            <a:ext cx="11432791" cy="446276"/>
          </a:xfrm>
          <a:prstGeom prst="rect">
            <a:avLst/>
          </a:prstGeom>
          <a:noFill/>
        </p:spPr>
        <p:txBody>
          <a:bodyPr wrap="square">
            <a:spAutoFit/>
          </a:bodyPr>
          <a:lstStyle/>
          <a:p>
            <a:r>
              <a:rPr lang="en-US" altLang="zh-CN" sz="2300" i="1" dirty="0">
                <a:solidFill>
                  <a:srgbClr val="3689D2"/>
                </a:solidFill>
              </a:rPr>
              <a:t>Study the following sentences from Reading A and tell the function of the phrases in bold red? </a:t>
            </a:r>
            <a:r>
              <a:rPr lang="en-US" altLang="zh-CN" sz="2300" i="1" dirty="0">
                <a:solidFill>
                  <a:srgbClr val="3689D2"/>
                </a:solidFill>
                <a:latin typeface="Times New Roman" panose="02020603050405020304" pitchFamily="18" charset="0"/>
              </a:rPr>
              <a:t>.</a:t>
            </a:r>
            <a:endParaRPr lang="zh-CN" altLang="zh-CN" sz="2300" i="1" dirty="0">
              <a:solidFill>
                <a:srgbClr val="3689D2"/>
              </a:solidFill>
              <a:ea typeface="等线" panose="02010600030101010101" pitchFamily="2" charset="-122"/>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722791"/>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noun</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phrases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appositives </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33" name="文本框 32">
            <a:extLst>
              <a:ext uri="{FF2B5EF4-FFF2-40B4-BE49-F238E27FC236}">
                <a16:creationId xmlns="" xmlns:a16="http://schemas.microsoft.com/office/drawing/2014/main" id="{5BCC57E6-7E54-4CB6-8F6E-A900DB052385}"/>
              </a:ext>
            </a:extLst>
          </p:cNvPr>
          <p:cNvSpPr txBox="1"/>
          <p:nvPr/>
        </p:nvSpPr>
        <p:spPr>
          <a:xfrm>
            <a:off x="505011" y="2715864"/>
            <a:ext cx="6211099" cy="3322128"/>
          </a:xfrm>
          <a:prstGeom prst="rect">
            <a:avLst/>
          </a:prstGeom>
          <a:noFill/>
        </p:spPr>
        <p:txBody>
          <a:bodyPr wrap="square">
            <a:spAutoFit/>
          </a:bodyPr>
          <a:lstStyle/>
          <a:p>
            <a:pPr>
              <a:lnSpc>
                <a:spcPct val="110000"/>
              </a:lnSpc>
            </a:pPr>
            <a:r>
              <a:rPr lang="en-US" sz="2400" dirty="0"/>
              <a:t>1. Steven and Loraine Summer adore their sons Jason, 20, </a:t>
            </a:r>
            <a:r>
              <a:rPr lang="en-US" sz="2400" b="1" dirty="0">
                <a:solidFill>
                  <a:srgbClr val="FF0000"/>
                </a:solidFill>
              </a:rPr>
              <a:t>a junior at the University of Maryland</a:t>
            </a:r>
            <a:r>
              <a:rPr lang="en-US" sz="2400" dirty="0"/>
              <a:t>, and Ari, 22, </a:t>
            </a:r>
            <a:r>
              <a:rPr lang="en-US" sz="2400" b="1" dirty="0">
                <a:solidFill>
                  <a:srgbClr val="FF0000"/>
                </a:solidFill>
              </a:rPr>
              <a:t>a graduate student at the University of Colorado</a:t>
            </a:r>
            <a:r>
              <a:rPr lang="en-US" sz="2400" dirty="0"/>
              <a:t>.</a:t>
            </a:r>
          </a:p>
          <a:p>
            <a:pPr>
              <a:lnSpc>
                <a:spcPct val="110000"/>
              </a:lnSpc>
            </a:pPr>
            <a:r>
              <a:rPr lang="en-US" sz="2400" dirty="0"/>
              <a:t>2. “Some parents do expect the person who comes home to be the one they dropped off in September,” said Vicki Nelson, </a:t>
            </a:r>
            <a:r>
              <a:rPr lang="en-US" sz="2400" b="1" dirty="0">
                <a:solidFill>
                  <a:srgbClr val="FF0000"/>
                </a:solidFill>
              </a:rPr>
              <a:t>a communication professor at Curry College in Massachusetts</a:t>
            </a:r>
            <a:r>
              <a:rPr lang="en-US" sz="2400" dirty="0"/>
              <a:t>.</a:t>
            </a:r>
          </a:p>
        </p:txBody>
      </p:sp>
      <p:sp>
        <p:nvSpPr>
          <p:cNvPr id="34" name="矩形 33"/>
          <p:cNvSpPr/>
          <p:nvPr/>
        </p:nvSpPr>
        <p:spPr>
          <a:xfrm>
            <a:off x="6991752" y="2911365"/>
            <a:ext cx="4706261" cy="2963918"/>
          </a:xfrm>
          <a:prstGeom prst="rect">
            <a:avLst/>
          </a:prstGeom>
          <a:solidFill>
            <a:schemeClr val="bg1"/>
          </a:solidFill>
          <a:ln>
            <a:solidFill>
              <a:schemeClr val="bg1">
                <a:lumMod val="65000"/>
              </a:schemeClr>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prst="coolSlant"/>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latin typeface="Abadi MT Condensed Light" charset="0"/>
                <a:ea typeface="Abadi MT Condensed Light" charset="0"/>
                <a:cs typeface="Abadi MT Condensed Light" charset="0"/>
              </a:rPr>
              <a:t>The use of appositives is the placement side-by-side of two coordinate elements (usually noun phrases), the second of which serves to identify or rename the first. An apposition occurs when two words or phrases are placed beside each other in a sentence so that one describes or defines the other. </a:t>
            </a:r>
          </a:p>
          <a:p>
            <a:r>
              <a:rPr lang="en-US" altLang="zh-CN" dirty="0">
                <a:solidFill>
                  <a:schemeClr val="tx1"/>
                </a:solidFill>
                <a:latin typeface="Abadi MT Condensed Light" charset="0"/>
                <a:ea typeface="Abadi MT Condensed Light" charset="0"/>
                <a:cs typeface="Abadi MT Condensed Light" charset="0"/>
              </a:rPr>
              <a:t>E.g. Woofers, my dog ... in which “my dog” is in apposition to the name Woofers</a:t>
            </a:r>
            <a:r>
              <a:rPr lang="en-US" altLang="zh-CN" dirty="0">
                <a:latin typeface="Abadi MT Condensed Light" charset="0"/>
                <a:ea typeface="Abadi MT Condensed Light" charset="0"/>
                <a:cs typeface="Abadi MT Condensed Light" charset="0"/>
              </a:rPr>
              <a:t>.</a:t>
            </a:r>
          </a:p>
        </p:txBody>
      </p:sp>
    </p:spTree>
    <p:extLst>
      <p:ext uri="{BB962C8B-B14F-4D97-AF65-F5344CB8AC3E}">
        <p14:creationId xmlns:p14="http://schemas.microsoft.com/office/powerpoint/2010/main" val="1148527887"/>
      </p:ext>
    </p:extLst>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72662" y="2136641"/>
            <a:ext cx="11246069" cy="934358"/>
          </a:xfrm>
          <a:prstGeom prst="rect">
            <a:avLst/>
          </a:prstGeom>
          <a:noFill/>
        </p:spPr>
        <p:txBody>
          <a:bodyPr wrap="square">
            <a:spAutoFit/>
          </a:bodyPr>
          <a:lstStyle/>
          <a:p>
            <a:pPr>
              <a:lnSpc>
                <a:spcPct val="114000"/>
              </a:lnSpc>
            </a:pPr>
            <a:r>
              <a:rPr lang="en-US" altLang="zh-CN" sz="2400" i="1" dirty="0">
                <a:solidFill>
                  <a:srgbClr val="3689D2"/>
                </a:solidFill>
              </a:rPr>
              <a:t>Combine the following sentences in each set into a single sentence by using appositives. Omit unnecessary words but do not leave out any important detail. </a:t>
            </a:r>
            <a:endParaRPr lang="en-US" altLang="zh-CN" sz="2400" b="1" i="1" dirty="0">
              <a:solidFill>
                <a:srgbClr val="3689D2"/>
              </a:solidFill>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722791"/>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b="1" dirty="0">
                <a:solidFill>
                  <a:srgbClr val="00B050"/>
                </a:solidFill>
                <a:latin typeface="Calibri" panose="020F0502020204030204" pitchFamily="34" charset="0"/>
                <a:cs typeface="Calibri" panose="020F0502020204030204" pitchFamily="34" charset="0"/>
              </a:rPr>
              <a:t> noun</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phrases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appositives        </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 xmlns:a16="http://schemas.microsoft.com/office/drawing/2014/main" id="{5BCC57E6-7E54-4CB6-8F6E-A900DB052385}"/>
              </a:ext>
            </a:extLst>
          </p:cNvPr>
          <p:cNvSpPr txBox="1"/>
          <p:nvPr/>
        </p:nvSpPr>
        <p:spPr>
          <a:xfrm>
            <a:off x="601515" y="3046648"/>
            <a:ext cx="11096499" cy="1938992"/>
          </a:xfrm>
          <a:prstGeom prst="rect">
            <a:avLst/>
          </a:prstGeom>
          <a:noFill/>
        </p:spPr>
        <p:txBody>
          <a:bodyPr wrap="square">
            <a:spAutoFit/>
          </a:bodyPr>
          <a:lstStyle/>
          <a:p>
            <a:pPr>
              <a:lnSpc>
                <a:spcPct val="120000"/>
              </a:lnSpc>
            </a:pPr>
            <a:r>
              <a:rPr lang="en-US" sz="2400" dirty="0"/>
              <a:t>1. Monroe and I strolled through the graveyard. The graveyard is the most peaceful spot in town.</a:t>
            </a:r>
          </a:p>
          <a:p>
            <a:pPr>
              <a:lnSpc>
                <a:spcPct val="120000"/>
              </a:lnSpc>
            </a:pPr>
            <a:endParaRPr lang="en-US" sz="1400" dirty="0"/>
          </a:p>
          <a:p>
            <a:pPr>
              <a:lnSpc>
                <a:spcPct val="120000"/>
              </a:lnSpc>
            </a:pPr>
            <a:endParaRPr lang="en-US" sz="1400" dirty="0"/>
          </a:p>
          <a:p>
            <a:pPr>
              <a:lnSpc>
                <a:spcPct val="120000"/>
              </a:lnSpc>
            </a:pPr>
            <a:r>
              <a:rPr lang="en-US" sz="2400" dirty="0"/>
              <a:t>2</a:t>
            </a:r>
            <a:r>
              <a:rPr lang="en-US" altLang="zh-CN" sz="2400" dirty="0"/>
              <a:t>.</a:t>
            </a:r>
            <a:r>
              <a:rPr lang="en-US" sz="2400" dirty="0"/>
              <a:t> St. Valentine is the patron saint of lovers. St. Valentine was never married.</a:t>
            </a:r>
            <a:endParaRPr lang="en-US" sz="1400" dirty="0"/>
          </a:p>
        </p:txBody>
      </p:sp>
      <p:sp>
        <p:nvSpPr>
          <p:cNvPr id="25" name="文本框 24">
            <a:extLst>
              <a:ext uri="{FF2B5EF4-FFF2-40B4-BE49-F238E27FC236}">
                <a16:creationId xmlns="" xmlns:a16="http://schemas.microsoft.com/office/drawing/2014/main" id="{F9225DE9-72A1-43BE-8677-99EB9B91D7D1}"/>
              </a:ext>
            </a:extLst>
          </p:cNvPr>
          <p:cNvSpPr txBox="1"/>
          <p:nvPr/>
        </p:nvSpPr>
        <p:spPr>
          <a:xfrm>
            <a:off x="601514" y="4078452"/>
            <a:ext cx="11291324" cy="365934"/>
          </a:xfrm>
          <a:prstGeom prst="rect">
            <a:avLst/>
          </a:prstGeom>
          <a:noFill/>
        </p:spPr>
        <p:txBody>
          <a:bodyPr wrap="square" rtlCol="0">
            <a:spAutoFit/>
          </a:bodyPr>
          <a:lstStyle/>
          <a:p>
            <a:pPr>
              <a:lnSpc>
                <a:spcPts val="2000"/>
              </a:lnSpc>
            </a:pP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Monroe and I strolled through the graveyard, the most peaceful spot in town.</a:t>
            </a:r>
          </a:p>
        </p:txBody>
      </p:sp>
      <p:sp>
        <p:nvSpPr>
          <p:cNvPr id="26" name="文本框 9">
            <a:extLst>
              <a:ext uri="{FF2B5EF4-FFF2-40B4-BE49-F238E27FC236}">
                <a16:creationId xmlns="" xmlns:a16="http://schemas.microsoft.com/office/drawing/2014/main" id="{F9225DE9-72A1-43BE-8677-99EB9B91D7D1}"/>
              </a:ext>
            </a:extLst>
          </p:cNvPr>
          <p:cNvSpPr txBox="1"/>
          <p:nvPr/>
        </p:nvSpPr>
        <p:spPr>
          <a:xfrm>
            <a:off x="601514" y="5017986"/>
            <a:ext cx="11291324" cy="365934"/>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St. Valentine, the patron saint of lovers, was never married.</a:t>
            </a:r>
          </a:p>
        </p:txBody>
      </p:sp>
    </p:spTree>
    <p:extLst>
      <p:ext uri="{BB962C8B-B14F-4D97-AF65-F5344CB8AC3E}">
        <p14:creationId xmlns:p14="http://schemas.microsoft.com/office/powerpoint/2010/main" val="55628968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72662" y="2136641"/>
            <a:ext cx="11246069" cy="934358"/>
          </a:xfrm>
          <a:prstGeom prst="rect">
            <a:avLst/>
          </a:prstGeom>
          <a:noFill/>
        </p:spPr>
        <p:txBody>
          <a:bodyPr wrap="square">
            <a:spAutoFit/>
          </a:bodyPr>
          <a:lstStyle/>
          <a:p>
            <a:pPr>
              <a:lnSpc>
                <a:spcPct val="114000"/>
              </a:lnSpc>
            </a:pPr>
            <a:r>
              <a:rPr lang="en-US" altLang="zh-CN" sz="2400" i="1" dirty="0">
                <a:solidFill>
                  <a:srgbClr val="3689D2"/>
                </a:solidFill>
              </a:rPr>
              <a:t>Combine the following sentences in each set into a single sentence by using appositives. Omit unnecessary words but do not leave out any important detail. </a:t>
            </a:r>
            <a:endParaRPr lang="en-US" altLang="zh-CN" sz="2400" b="1" i="1" dirty="0">
              <a:solidFill>
                <a:srgbClr val="3689D2"/>
              </a:solidFill>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722791"/>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b="1" dirty="0">
                <a:solidFill>
                  <a:srgbClr val="00B050"/>
                </a:solidFill>
                <a:latin typeface="Calibri" panose="020F0502020204030204" pitchFamily="34" charset="0"/>
                <a:cs typeface="Calibri" panose="020F0502020204030204" pitchFamily="34" charset="0"/>
              </a:rPr>
              <a:t> noun</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phrases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appositives        </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 xmlns:a16="http://schemas.microsoft.com/office/drawing/2014/main" id="{5BCC57E6-7E54-4CB6-8F6E-A900DB052385}"/>
              </a:ext>
            </a:extLst>
          </p:cNvPr>
          <p:cNvSpPr txBox="1"/>
          <p:nvPr/>
        </p:nvSpPr>
        <p:spPr>
          <a:xfrm>
            <a:off x="601515" y="3046648"/>
            <a:ext cx="11096499" cy="2431435"/>
          </a:xfrm>
          <a:prstGeom prst="rect">
            <a:avLst/>
          </a:prstGeom>
          <a:noFill/>
        </p:spPr>
        <p:txBody>
          <a:bodyPr wrap="square">
            <a:spAutoFit/>
          </a:bodyPr>
          <a:lstStyle/>
          <a:p>
            <a:r>
              <a:rPr lang="en-US" altLang="zh-CN" sz="2400" dirty="0"/>
              <a:t>3.</a:t>
            </a:r>
            <a:r>
              <a:rPr lang="zh-CN" altLang="en-US" sz="2400" dirty="0"/>
              <a:t> </a:t>
            </a:r>
            <a:r>
              <a:rPr lang="en-US" sz="2400" dirty="0"/>
              <a:t>We were waiting outside the prison cells. The cells were a row of sheds fronted with</a:t>
            </a:r>
          </a:p>
          <a:p>
            <a:r>
              <a:rPr lang="en-US" sz="2400" dirty="0"/>
              <a:t>double bars. The cells were like small animal cages. </a:t>
            </a:r>
            <a:endParaRPr lang="en-US" sz="3200" dirty="0"/>
          </a:p>
          <a:p>
            <a:endParaRPr lang="en-US" sz="3200" dirty="0"/>
          </a:p>
          <a:p>
            <a:endParaRPr lang="en-US" sz="2400" dirty="0"/>
          </a:p>
          <a:p>
            <a:r>
              <a:rPr lang="en-US" altLang="zh-CN" sz="2400" dirty="0"/>
              <a:t>4. My father was outside. My father was beneath the window. My father whistled for Reggie. Reggie was our English setter.</a:t>
            </a:r>
          </a:p>
        </p:txBody>
      </p:sp>
      <p:sp>
        <p:nvSpPr>
          <p:cNvPr id="27" name="文本框 9">
            <a:extLst>
              <a:ext uri="{FF2B5EF4-FFF2-40B4-BE49-F238E27FC236}">
                <a16:creationId xmlns="" xmlns:a16="http://schemas.microsoft.com/office/drawing/2014/main" id="{F9225DE9-72A1-43BE-8677-99EB9B91D7D1}"/>
              </a:ext>
            </a:extLst>
          </p:cNvPr>
          <p:cNvSpPr txBox="1"/>
          <p:nvPr/>
        </p:nvSpPr>
        <p:spPr>
          <a:xfrm>
            <a:off x="601514" y="3776168"/>
            <a:ext cx="11291324" cy="830997"/>
          </a:xfrm>
          <a:prstGeom prst="rect">
            <a:avLst/>
          </a:prstGeom>
          <a:noFill/>
        </p:spPr>
        <p:txBody>
          <a:bodyPr wrap="square" rtlCol="0">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We were waiting outside the prison cells, a row of sheds fronted with double bars, like small animal cages.</a:t>
            </a:r>
          </a:p>
        </p:txBody>
      </p:sp>
      <p:sp>
        <p:nvSpPr>
          <p:cNvPr id="28" name="文本框 27">
            <a:extLst>
              <a:ext uri="{FF2B5EF4-FFF2-40B4-BE49-F238E27FC236}">
                <a16:creationId xmlns="" xmlns:a16="http://schemas.microsoft.com/office/drawing/2014/main" id="{F9225DE9-72A1-43BE-8677-99EB9B91D7D1}"/>
              </a:ext>
            </a:extLst>
          </p:cNvPr>
          <p:cNvSpPr txBox="1"/>
          <p:nvPr/>
        </p:nvSpPr>
        <p:spPr>
          <a:xfrm>
            <a:off x="599602" y="5510468"/>
            <a:ext cx="9900232" cy="348813"/>
          </a:xfrm>
          <a:prstGeom prst="rect">
            <a:avLst/>
          </a:prstGeom>
          <a:noFill/>
        </p:spPr>
        <p:txBody>
          <a:bodyPr wrap="square" rtlCol="0">
            <a:spAutoFit/>
          </a:bodyPr>
          <a:lstStyle/>
          <a:p>
            <a:pPr>
              <a:lnSpc>
                <a:spcPts val="2000"/>
              </a:lnSpc>
            </a:pP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Outside beneath my window, my father whistled for Reggie, our English setter. </a:t>
            </a:r>
          </a:p>
        </p:txBody>
      </p:sp>
    </p:spTree>
    <p:extLst>
      <p:ext uri="{BB962C8B-B14F-4D97-AF65-F5344CB8AC3E}">
        <p14:creationId xmlns:p14="http://schemas.microsoft.com/office/powerpoint/2010/main" val="379085936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605179"/>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72662" y="2136641"/>
            <a:ext cx="11246069" cy="934358"/>
          </a:xfrm>
          <a:prstGeom prst="rect">
            <a:avLst/>
          </a:prstGeom>
          <a:noFill/>
        </p:spPr>
        <p:txBody>
          <a:bodyPr wrap="square">
            <a:spAutoFit/>
          </a:bodyPr>
          <a:lstStyle/>
          <a:p>
            <a:pPr>
              <a:lnSpc>
                <a:spcPct val="114000"/>
              </a:lnSpc>
            </a:pPr>
            <a:r>
              <a:rPr lang="en-US" altLang="zh-CN" sz="2400" i="1" dirty="0">
                <a:solidFill>
                  <a:srgbClr val="3689D2"/>
                </a:solidFill>
              </a:rPr>
              <a:t>Combine the following sentences in each set into a single sentence by using appositives. Omit unnecessary words but do not leave out any important detail. </a:t>
            </a:r>
            <a:endParaRPr lang="en-US" altLang="zh-CN" sz="2400" b="1" i="1" dirty="0">
              <a:solidFill>
                <a:srgbClr val="3689D2"/>
              </a:solidFill>
              <a:latin typeface="Calibri" panose="020F0502020204030204" pitchFamily="34" charset="0"/>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a:extLst>
              <a:ext uri="{FF2B5EF4-FFF2-40B4-BE49-F238E27FC236}">
                <a16:creationId xmlns="" xmlns:a16="http://schemas.microsoft.com/office/drawing/2014/main" id="{17A711F4-68F4-4ADC-A068-7B61104D47A0}"/>
              </a:ext>
            </a:extLst>
          </p:cNvPr>
          <p:cNvSpPr txBox="1"/>
          <p:nvPr/>
        </p:nvSpPr>
        <p:spPr>
          <a:xfrm>
            <a:off x="767255" y="1722791"/>
            <a:ext cx="10657490" cy="461665"/>
          </a:xfrm>
          <a:prstGeom prst="rect">
            <a:avLst/>
          </a:prstGeom>
          <a:noFill/>
        </p:spPr>
        <p:txBody>
          <a:bodyPr wrap="square">
            <a:spAutoFit/>
          </a:bodyPr>
          <a:lstStyle/>
          <a:p>
            <a:pPr algn="ctr"/>
            <a:r>
              <a:rPr lang="en-US" altLang="zh-CN" sz="1800" kern="100" dirty="0">
                <a:effectLst/>
                <a:latin typeface="Times New Roman" panose="02020603050405020304" pitchFamily="18" charset="0"/>
                <a:ea typeface="宋体" panose="02010600030101010101" pitchFamily="2" charset="-122"/>
              </a:rPr>
              <a:t> </a:t>
            </a:r>
            <a:r>
              <a:rPr lang="en-US" altLang="zh-CN" sz="2400" b="1" dirty="0">
                <a:solidFill>
                  <a:srgbClr val="00B050"/>
                </a:solidFill>
                <a:latin typeface="Calibri" panose="020F0502020204030204" pitchFamily="34" charset="0"/>
                <a:cs typeface="Calibri" panose="020F0502020204030204" pitchFamily="34" charset="0"/>
              </a:rPr>
              <a:t> noun</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phrases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as</a:t>
            </a:r>
            <a:r>
              <a:rPr lang="zh-CN" altLang="en-US"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appositives        </a:t>
            </a:r>
            <a:endParaRPr lang="zh-CN" altLang="zh-CN" sz="2400" dirty="0">
              <a:solidFill>
                <a:srgbClr val="00B050"/>
              </a:solidFill>
              <a:latin typeface="Calibri" panose="020F0502020204030204" pitchFamily="34" charset="0"/>
              <a:cs typeface="Calibri" panose="020F0502020204030204" pitchFamily="34" charset="0"/>
            </a:endParaRPr>
          </a:p>
        </p:txBody>
      </p:sp>
      <p:sp>
        <p:nvSpPr>
          <p:cNvPr id="23" name="文本框 22">
            <a:extLst>
              <a:ext uri="{FF2B5EF4-FFF2-40B4-BE49-F238E27FC236}">
                <a16:creationId xmlns="" xmlns:a16="http://schemas.microsoft.com/office/drawing/2014/main" id="{5BCC57E6-7E54-4CB6-8F6E-A900DB052385}"/>
              </a:ext>
            </a:extLst>
          </p:cNvPr>
          <p:cNvSpPr txBox="1"/>
          <p:nvPr/>
        </p:nvSpPr>
        <p:spPr>
          <a:xfrm>
            <a:off x="601515" y="3319917"/>
            <a:ext cx="11096499" cy="949171"/>
          </a:xfrm>
          <a:prstGeom prst="rect">
            <a:avLst/>
          </a:prstGeom>
          <a:noFill/>
        </p:spPr>
        <p:txBody>
          <a:bodyPr wrap="square">
            <a:spAutoFit/>
          </a:bodyPr>
          <a:lstStyle/>
          <a:p>
            <a:pPr>
              <a:lnSpc>
                <a:spcPct val="120000"/>
              </a:lnSpc>
            </a:pPr>
            <a:r>
              <a:rPr lang="en-US" altLang="zh-CN" sz="2400" dirty="0"/>
              <a:t>5. We saw the stream in the valley. The stream was black. The stream was halted. The stream was a tarred path through the wilderness.</a:t>
            </a:r>
          </a:p>
        </p:txBody>
      </p:sp>
      <p:sp>
        <p:nvSpPr>
          <p:cNvPr id="25" name="文本框 9">
            <a:extLst>
              <a:ext uri="{FF2B5EF4-FFF2-40B4-BE49-F238E27FC236}">
                <a16:creationId xmlns="" xmlns:a16="http://schemas.microsoft.com/office/drawing/2014/main" id="{F9225DE9-72A1-43BE-8677-99EB9B91D7D1}"/>
              </a:ext>
            </a:extLst>
          </p:cNvPr>
          <p:cNvSpPr txBox="1"/>
          <p:nvPr/>
        </p:nvSpPr>
        <p:spPr>
          <a:xfrm>
            <a:off x="652154" y="4350757"/>
            <a:ext cx="11024839" cy="348813"/>
          </a:xfrm>
          <a:prstGeom prst="rect">
            <a:avLst/>
          </a:prstGeom>
          <a:noFill/>
        </p:spPr>
        <p:txBody>
          <a:bodyPr wrap="square" rtlCol="0">
            <a:spAutoFit/>
          </a:bodyPr>
          <a:lstStyle/>
          <a:p>
            <a:pPr>
              <a:lnSpc>
                <a:spcPts val="2000"/>
              </a:lnSpc>
            </a:pP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We saw the stream in the valley, black and halted, a tarred path through the wilderness.</a:t>
            </a:r>
          </a:p>
        </p:txBody>
      </p:sp>
    </p:spTree>
    <p:extLst>
      <p:ext uri="{BB962C8B-B14F-4D97-AF65-F5344CB8AC3E}">
        <p14:creationId xmlns:p14="http://schemas.microsoft.com/office/powerpoint/2010/main" val="523367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10196"/>
            <a:ext cx="10758170" cy="3913059"/>
          </a:xfrm>
          <a:prstGeom prst="rect">
            <a:avLst/>
          </a:prstGeom>
          <a:noFill/>
        </p:spPr>
        <p:txBody>
          <a:bodyPr wrap="square" rtlCol="0">
            <a:spAutoFit/>
          </a:bodyPr>
          <a:lstStyle/>
          <a:p>
            <a:pPr>
              <a:lnSpc>
                <a:spcPct val="150000"/>
              </a:lnSpc>
            </a:pPr>
            <a:r>
              <a:rPr lang="en-US" altLang="zh-CN" sz="2400" kern="100" dirty="0">
                <a:latin typeface="Calibri" panose="020F0502020204030204" pitchFamily="34" charset="0"/>
                <a:cs typeface="Calibri" panose="020F0502020204030204" pitchFamily="34" charset="0"/>
              </a:rPr>
              <a:t>The two texts in this unit explore freshmen’s metamorphosis after they enter college. As the winter break draws near, parents look forward to their children’s homecoming, yet not every one of them is prepared for their children’s growth and changes that take place during their first semester at college. By exploring parents’ responses to their children’s changed behaviour and their adjustments to their growth, these texts aim to encourage students to reflect on their own metamorphosis in college and prepare them for the short period of time they will spend with their parents. </a:t>
            </a:r>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881447"/>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1:</a:t>
            </a:r>
            <a:r>
              <a:rPr lang="en-US" altLang="zh-CN" sz="2400" b="1"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The world gave Beijing a chance and Beijing gave a pleasantly surprise back.</a:t>
            </a:r>
          </a:p>
          <a:p>
            <a:pPr algn="just">
              <a:lnSpc>
                <a:spcPct val="114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The use of “give sth. back” is not idiomatic. It would be more proper to use “return”. “Pleasantly” should be replaced by “pleasant” since it modifies a noun.</a:t>
            </a:r>
          </a:p>
          <a:p>
            <a:pPr algn="just">
              <a:lnSpc>
                <a:spcPct val="114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The world gave Beijing a chance and Beijing returned a pleasant</a:t>
            </a:r>
          </a:p>
          <a:p>
            <a:pPr algn="just">
              <a:lnSpc>
                <a:spcPct val="114000"/>
              </a:lnSpc>
            </a:pPr>
            <a:r>
              <a:rPr lang="en-US" altLang="zh-CN" sz="2400" dirty="0">
                <a:latin typeface="Calibri" panose="020F0502020204030204" pitchFamily="34" charset="0"/>
                <a:cs typeface="Calibri" panose="020F0502020204030204" pitchFamily="34" charset="0"/>
              </a:rPr>
              <a:t>surprise.</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298215555"/>
      </p:ext>
    </p:extLst>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302460"/>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 </a:t>
            </a:r>
            <a:r>
              <a:rPr lang="en-US" altLang="zh-CN" sz="2400" dirty="0">
                <a:latin typeface="Calibri" panose="020F0502020204030204" pitchFamily="34" charset="0"/>
                <a:cs typeface="Calibri" panose="020F0502020204030204" pitchFamily="34" charset="0"/>
              </a:rPr>
              <a:t>We team recalled our passion and played games with children as much as we can.</a:t>
            </a:r>
          </a:p>
          <a:p>
            <a:pPr algn="just">
              <a:lnSpc>
                <a:spcPct val="114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“We team” seems to be an ungrammatical translation for “ </a:t>
            </a:r>
            <a:r>
              <a:rPr lang="zh-CN" altLang="en-US" sz="2400" dirty="0">
                <a:latin typeface="Calibri" panose="020F0502020204030204" pitchFamily="34" charset="0"/>
                <a:cs typeface="Calibri" panose="020F0502020204030204" pitchFamily="34" charset="0"/>
              </a:rPr>
              <a:t>我们组”</a:t>
            </a:r>
            <a:r>
              <a:rPr lang="en-US" altLang="zh-CN" sz="2400" dirty="0">
                <a:latin typeface="Calibri" panose="020F0502020204030204" pitchFamily="34" charset="0"/>
                <a:cs typeface="Calibri" panose="020F0502020204030204" pitchFamily="34" charset="0"/>
              </a:rPr>
              <a:t>, which should be replaced by “We” or “Our team”.</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“Recall” means “remember” and does not fit the meaning here; the more appropriate word is “regain”. “Can” should also be replaced by “could” to ensure the consistency of tense in the sentence.</a:t>
            </a:r>
          </a:p>
          <a:p>
            <a:pPr algn="just">
              <a:lnSpc>
                <a:spcPct val="114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We/Our team regained passion and played games with the children as much as we could.</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730720291"/>
      </p:ext>
    </p:extLst>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778214"/>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 </a:t>
            </a:r>
            <a:r>
              <a:rPr lang="en-US" altLang="zh-CN" sz="2400" dirty="0">
                <a:latin typeface="Calibri" panose="020F0502020204030204" pitchFamily="34" charset="0"/>
                <a:cs typeface="Calibri" panose="020F0502020204030204" pitchFamily="34" charset="0"/>
              </a:rPr>
              <a:t>What’s more surprised, we forced a more solid relationship than before.</a:t>
            </a:r>
          </a:p>
          <a:p>
            <a:pPr algn="just">
              <a:lnSpc>
                <a:spcPct val="110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“Surprised” is usually used to describe somebody rather than something, and “surprising” should be used instead. “Force a relationship” is also unidiomatic. The meaning in the main clause can be better expressed by the word “reestablish”.</a:t>
            </a:r>
          </a:p>
          <a:p>
            <a:pPr algn="just">
              <a:lnSpc>
                <a:spcPct val="110000"/>
              </a:lnSpc>
            </a:pPr>
            <a:endParaRPr lang="en-US" altLang="zh-CN" sz="2400" dirty="0">
              <a:latin typeface="Calibri" panose="020F0502020204030204" pitchFamily="34" charset="0"/>
              <a:cs typeface="Calibri" panose="020F0502020204030204" pitchFamily="34" charset="0"/>
            </a:endParaRPr>
          </a:p>
          <a:p>
            <a:pPr algn="just">
              <a:lnSpc>
                <a:spcPct val="110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What is more surprising, we reestablished a more solid relationship.</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025599503"/>
      </p:ext>
    </p:extLst>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169731"/>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lnSpc>
                <a:spcPct val="110000"/>
              </a:lnSpc>
            </a:pPr>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 </a:t>
            </a:r>
            <a:r>
              <a:rPr lang="en-US" altLang="zh-CN" sz="2400" dirty="0">
                <a:latin typeface="Calibri" panose="020F0502020204030204" pitchFamily="34" charset="0"/>
                <a:cs typeface="Calibri" panose="020F0502020204030204" pitchFamily="34" charset="0"/>
              </a:rPr>
              <a:t>My parents made a final decision that our family moved into the city where my father worked in.</a:t>
            </a:r>
          </a:p>
          <a:p>
            <a:pPr algn="just">
              <a:lnSpc>
                <a:spcPct val="110000"/>
              </a:lnSpc>
            </a:pPr>
            <a:r>
              <a:rPr lang="en-US" altLang="zh-CN" sz="2400" b="1" dirty="0">
                <a:latin typeface="Calibri" panose="020F0502020204030204" pitchFamily="34" charset="0"/>
                <a:cs typeface="Calibri" panose="020F0502020204030204" pitchFamily="34" charset="0"/>
              </a:rPr>
              <a:t>Analysis: </a:t>
            </a:r>
            <a:r>
              <a:rPr lang="en-US" altLang="zh-CN" sz="2400" dirty="0">
                <a:latin typeface="Calibri" panose="020F0502020204030204" pitchFamily="34" charset="0"/>
                <a:cs typeface="Calibri" panose="020F0502020204030204" pitchFamily="34" charset="0"/>
              </a:rPr>
              <a:t>Since the first attributive clause modifies “decision”, subjunctive mood (“should + v.”) should be used. The second attributive clause is ungrammatical in that “where” does not collocate with “in”.</a:t>
            </a:r>
          </a:p>
          <a:p>
            <a:pPr algn="just">
              <a:lnSpc>
                <a:spcPct val="110000"/>
              </a:lnSpc>
            </a:pPr>
            <a:r>
              <a:rPr lang="en-US" altLang="zh-CN" sz="2400" b="1" dirty="0">
                <a:latin typeface="Calibri" panose="020F0502020204030204" pitchFamily="34" charset="0"/>
                <a:cs typeface="Calibri" panose="020F0502020204030204" pitchFamily="34" charset="0"/>
              </a:rPr>
              <a:t>A suggested version: </a:t>
            </a:r>
            <a:r>
              <a:rPr lang="en-US" altLang="zh-CN" sz="2400" dirty="0">
                <a:latin typeface="Calibri" panose="020F0502020204030204" pitchFamily="34" charset="0"/>
                <a:cs typeface="Calibri" panose="020F0502020204030204" pitchFamily="34" charset="0"/>
              </a:rPr>
              <a:t>My parents made a final decision that our family (should) move into the city where my father worked.</a:t>
            </a:r>
          </a:p>
          <a:p>
            <a:pPr algn="just">
              <a:lnSpc>
                <a:spcPct val="110000"/>
              </a:lnSpc>
            </a:pPr>
            <a:r>
              <a:rPr lang="en-US" altLang="zh-CN" sz="2400" b="1" dirty="0">
                <a:latin typeface="Calibri" panose="020F0502020204030204" pitchFamily="34" charset="0"/>
                <a:cs typeface="Calibri" panose="020F0502020204030204" pitchFamily="34" charset="0"/>
              </a:rPr>
              <a:t>Another suggested version: </a:t>
            </a:r>
            <a:r>
              <a:rPr lang="en-US" altLang="zh-CN" sz="2400" dirty="0">
                <a:latin typeface="Calibri" panose="020F0502020204030204" pitchFamily="34" charset="0"/>
                <a:cs typeface="Calibri" panose="020F0502020204030204" pitchFamily="34" charset="0"/>
              </a:rPr>
              <a:t>My parents made a final decision that our family (should) move into the city in which my father worked.</a:t>
            </a: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a:extLst>
              <a:ext uri="{FF2B5EF4-FFF2-40B4-BE49-F238E27FC236}">
                <a16:creationId xmlns="" xmlns:a16="http://schemas.microsoft.com/office/drawing/2014/main" id="{1027525A-A39B-4BCB-AF29-F54AD294E9AD}"/>
              </a:ext>
            </a:extLst>
          </p:cNvPr>
          <p:cNvPicPr>
            <a:picLocks noChangeAspect="1"/>
          </p:cNvPicPr>
          <p:nvPr/>
        </p:nvPicPr>
        <p:blipFill>
          <a:blip r:embed="rId4"/>
          <a:stretch>
            <a:fillRect/>
          </a:stretch>
        </p:blipFill>
        <p:spPr>
          <a:xfrm>
            <a:off x="11142303" y="5781161"/>
            <a:ext cx="487722" cy="542591"/>
          </a:xfrm>
          <a:prstGeom prst="rect">
            <a:avLst/>
          </a:prstGeom>
        </p:spPr>
      </p:pic>
    </p:spTree>
    <p:extLst>
      <p:ext uri="{BB962C8B-B14F-4D97-AF65-F5344CB8AC3E}">
        <p14:creationId xmlns:p14="http://schemas.microsoft.com/office/powerpoint/2010/main" val="3605083486"/>
      </p:ext>
    </p:extLst>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1274951" cy="904863"/>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marL="457200" indent="-457200">
              <a:lnSpc>
                <a:spcPct val="106000"/>
              </a:lnSpc>
              <a:buAutoNum type="arabicParenBoth"/>
            </a:pPr>
            <a:r>
              <a:rPr lang="en-US" altLang="zh-CN" sz="2400" i="1" dirty="0">
                <a:solidFill>
                  <a:srgbClr val="0070C0"/>
                </a:solidFill>
                <a:latin typeface="Calibri" panose="020F0502020204030204" pitchFamily="34" charset="0"/>
                <a:cs typeface="Calibri" panose="020F0502020204030204" pitchFamily="34" charset="0"/>
              </a:rPr>
              <a:t>Listen to the six</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tips</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for</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parents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0" name="B1U8_Part3Task1_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07774" y="1608083"/>
            <a:ext cx="596241" cy="596241"/>
          </a:xfrm>
          <a:prstGeom prst="rect">
            <a:avLst/>
          </a:prstGeom>
        </p:spPr>
      </p:pic>
      <p:sp>
        <p:nvSpPr>
          <p:cNvPr id="32" name="文本框 31">
            <a:extLst>
              <a:ext uri="{FF2B5EF4-FFF2-40B4-BE49-F238E27FC236}">
                <a16:creationId xmlns="" xmlns:a16="http://schemas.microsoft.com/office/drawing/2014/main" id="{D6E3DAD3-7BD9-4835-9DB7-BD7C43864747}"/>
              </a:ext>
            </a:extLst>
          </p:cNvPr>
          <p:cNvSpPr txBox="1"/>
          <p:nvPr/>
        </p:nvSpPr>
        <p:spPr>
          <a:xfrm>
            <a:off x="726850" y="2554110"/>
            <a:ext cx="11071450" cy="3615990"/>
          </a:xfrm>
          <a:prstGeom prst="rect">
            <a:avLst/>
          </a:prstGeom>
          <a:noFill/>
        </p:spPr>
        <p:txBody>
          <a:bodyPr wrap="square">
            <a:spAutoFit/>
          </a:bodyPr>
          <a:lstStyle/>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1. Try not to ask too many questions. This is hard for parents, but more ____________________________</a:t>
            </a:r>
            <a:r>
              <a:rPr lang="zh-CN" altLang="en-US" sz="2400" dirty="0">
                <a:solidFill>
                  <a:srgbClr val="333333"/>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when you least expect it. This allows for your child to open communications when they ____________________.</a:t>
            </a:r>
          </a:p>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2. ___________________</a:t>
            </a:r>
            <a:r>
              <a:rPr lang="zh-CN" altLang="en-US" sz="2400" dirty="0">
                <a:solidFill>
                  <a:srgbClr val="333333"/>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Communicate with your child what is to be expected of them while at home. However, take into consideration that he/she has been on their own, ________________________.</a:t>
            </a:r>
          </a:p>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3. Have lots of food in the house. During their time home make sure the fridge is stocked, </a:t>
            </a:r>
            <a:r>
              <a:rPr lang="en-US" altLang="zh-CN" sz="2400" dirty="0" err="1">
                <a:solidFill>
                  <a:srgbClr val="333333"/>
                </a:solidFill>
                <a:latin typeface="Calibri" panose="020F0502020204030204" pitchFamily="34" charset="0"/>
                <a:ea typeface="等线" panose="02010600030101010101" pitchFamily="2" charset="-122"/>
                <a:cs typeface="Calibri" panose="020F0502020204030204" pitchFamily="34" charset="0"/>
              </a:rPr>
              <a:t>favourite</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 meals are cooked, and frozen dinners don’t exist. ______________________</a:t>
            </a:r>
            <a:r>
              <a:rPr lang="zh-CN" altLang="en-US" sz="2400" dirty="0">
                <a:solidFill>
                  <a:srgbClr val="333333"/>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when your child is eating Ramen 5 nights a week.</a:t>
            </a:r>
          </a:p>
        </p:txBody>
      </p:sp>
      <p:sp>
        <p:nvSpPr>
          <p:cNvPr id="34" name="文本框 15">
            <a:extLst>
              <a:ext uri="{FF2B5EF4-FFF2-40B4-BE49-F238E27FC236}">
                <a16:creationId xmlns="" xmlns:a16="http://schemas.microsoft.com/office/drawing/2014/main" id="{18179983-828E-4AD4-9907-2DEF765D82AD}"/>
              </a:ext>
            </a:extLst>
          </p:cNvPr>
          <p:cNvSpPr txBox="1"/>
          <p:nvPr/>
        </p:nvSpPr>
        <p:spPr>
          <a:xfrm>
            <a:off x="938562" y="2881612"/>
            <a:ext cx="3740576"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information comes your way</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5" name="文本框 15">
            <a:extLst>
              <a:ext uri="{FF2B5EF4-FFF2-40B4-BE49-F238E27FC236}">
                <a16:creationId xmlns="" xmlns:a16="http://schemas.microsoft.com/office/drawing/2014/main" id="{18179983-828E-4AD4-9907-2DEF765D82AD}"/>
              </a:ext>
            </a:extLst>
          </p:cNvPr>
          <p:cNvSpPr txBox="1"/>
          <p:nvPr/>
        </p:nvSpPr>
        <p:spPr>
          <a:xfrm>
            <a:off x="5341290" y="3278380"/>
            <a:ext cx="2242537"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等线" panose="02010600030101010101" pitchFamily="2" charset="-122"/>
                <a:cs typeface="Calibri" panose="020F0502020204030204" pitchFamily="34" charset="0"/>
              </a:rPr>
              <a:t>feel comfortable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6" name="文本框 15">
            <a:extLst>
              <a:ext uri="{FF2B5EF4-FFF2-40B4-BE49-F238E27FC236}">
                <a16:creationId xmlns="" xmlns:a16="http://schemas.microsoft.com/office/drawing/2014/main" id="{18179983-828E-4AD4-9907-2DEF765D82AD}"/>
              </a:ext>
            </a:extLst>
          </p:cNvPr>
          <p:cNvSpPr txBox="1"/>
          <p:nvPr/>
        </p:nvSpPr>
        <p:spPr>
          <a:xfrm>
            <a:off x="1369387" y="3678490"/>
            <a:ext cx="2646558"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等线" panose="02010600030101010101" pitchFamily="2" charset="-122"/>
                <a:cs typeface="Calibri" panose="020F0502020204030204" pitchFamily="34" charset="0"/>
              </a:rPr>
              <a:t>Establish new rules.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7" name="文本框 15">
            <a:extLst>
              <a:ext uri="{FF2B5EF4-FFF2-40B4-BE49-F238E27FC236}">
                <a16:creationId xmlns="" xmlns:a16="http://schemas.microsoft.com/office/drawing/2014/main" id="{18179983-828E-4AD4-9907-2DEF765D82AD}"/>
              </a:ext>
            </a:extLst>
          </p:cNvPr>
          <p:cNvSpPr txBox="1"/>
          <p:nvPr/>
        </p:nvSpPr>
        <p:spPr>
          <a:xfrm>
            <a:off x="942975" y="4418561"/>
            <a:ext cx="3390736"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等线" panose="02010600030101010101" pitchFamily="2" charset="-122"/>
                <a:cs typeface="Calibri" panose="020F0502020204030204" pitchFamily="34" charset="0"/>
              </a:rPr>
              <a:t>having complete freedom</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8" name="文本框 15">
            <a:extLst>
              <a:ext uri="{FF2B5EF4-FFF2-40B4-BE49-F238E27FC236}">
                <a16:creationId xmlns="" xmlns:a16="http://schemas.microsoft.com/office/drawing/2014/main" id="{18179983-828E-4AD4-9907-2DEF765D82AD}"/>
              </a:ext>
            </a:extLst>
          </p:cNvPr>
          <p:cNvSpPr txBox="1"/>
          <p:nvPr/>
        </p:nvSpPr>
        <p:spPr>
          <a:xfrm>
            <a:off x="905706" y="5600257"/>
            <a:ext cx="2807628"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Nothing compares to</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24764879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0"/>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70138" fill="hold"/>
                                        <p:tgtEl>
                                          <p:spTgt spid="20"/>
                                        </p:tgtEl>
                                      </p:cBhvr>
                                    </p:cmd>
                                  </p:childTnLst>
                                </p:cTn>
                              </p:par>
                            </p:childTnLst>
                          </p:cTn>
                        </p:par>
                      </p:childTnLst>
                    </p:cTn>
                  </p:par>
                </p:childTnLst>
              </p:cTn>
              <p:nextCondLst>
                <p:cond evt="onClick" delay="0">
                  <p:tgtEl>
                    <p:spTgt spid="20"/>
                  </p:tgtEl>
                </p:cond>
              </p:nextCondLst>
            </p:seq>
            <p:audio>
              <p:cMediaNode vol="80000">
                <p:cTn id="33" fill="hold" display="0">
                  <p:stCondLst>
                    <p:cond delay="indefinite"/>
                  </p:stCondLst>
                  <p:endCondLst>
                    <p:cond evt="onStopAudio" delay="0">
                      <p:tgtEl>
                        <p:sldTgt/>
                      </p:tgtEl>
                    </p:cond>
                  </p:endCondLst>
                </p:cTn>
                <p:tgtEl>
                  <p:spTgt spid="20"/>
                </p:tgtEl>
              </p:cMediaNode>
            </p:audio>
          </p:childTnLst>
        </p:cTn>
      </p:par>
    </p:tnLst>
    <p:bldLst>
      <p:bldP spid="34" grpId="0"/>
      <p:bldP spid="35" grpId="0"/>
      <p:bldP spid="36" grpId="0"/>
      <p:bldP spid="37" grpId="0"/>
      <p:bldP spid="3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1274951" cy="904863"/>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marL="457200" indent="-457200">
              <a:lnSpc>
                <a:spcPct val="106000"/>
              </a:lnSpc>
              <a:buAutoNum type="arabicParenBoth"/>
            </a:pPr>
            <a:r>
              <a:rPr lang="en-US" altLang="zh-CN" sz="2400" i="1" dirty="0">
                <a:solidFill>
                  <a:srgbClr val="0070C0"/>
                </a:solidFill>
                <a:latin typeface="Calibri" panose="020F0502020204030204" pitchFamily="34" charset="0"/>
                <a:cs typeface="Calibri" panose="020F0502020204030204" pitchFamily="34" charset="0"/>
              </a:rPr>
              <a:t>Listen to the six</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tips</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for</a:t>
            </a:r>
            <a:r>
              <a:rPr lang="zh-CN" altLang="en-US" sz="2400" i="1" dirty="0">
                <a:solidFill>
                  <a:srgbClr val="0070C0"/>
                </a:solidFill>
                <a:latin typeface="Calibri" panose="020F0502020204030204" pitchFamily="34" charset="0"/>
                <a:cs typeface="Calibri" panose="020F0502020204030204" pitchFamily="34" charset="0"/>
              </a:rPr>
              <a:t> </a:t>
            </a:r>
            <a:r>
              <a:rPr lang="en-US" altLang="zh-CN" sz="2400" i="1" dirty="0">
                <a:solidFill>
                  <a:srgbClr val="0070C0"/>
                </a:solidFill>
                <a:latin typeface="Calibri" panose="020F0502020204030204" pitchFamily="34" charset="0"/>
                <a:cs typeface="Calibri" panose="020F0502020204030204" pitchFamily="34" charset="0"/>
              </a:rPr>
              <a:t>parents and complete the following text by filling in the blanks.</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0" name="B1U8_Part3Task1_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07774" y="1608083"/>
            <a:ext cx="596241" cy="596241"/>
          </a:xfrm>
          <a:prstGeom prst="rect">
            <a:avLst/>
          </a:prstGeom>
        </p:spPr>
      </p:pic>
      <p:sp>
        <p:nvSpPr>
          <p:cNvPr id="28" name="文本框 27">
            <a:extLst>
              <a:ext uri="{FF2B5EF4-FFF2-40B4-BE49-F238E27FC236}">
                <a16:creationId xmlns="" xmlns:a16="http://schemas.microsoft.com/office/drawing/2014/main" id="{D6E3DAD3-7BD9-4835-9DB7-BD7C43864747}"/>
              </a:ext>
            </a:extLst>
          </p:cNvPr>
          <p:cNvSpPr txBox="1"/>
          <p:nvPr/>
        </p:nvSpPr>
        <p:spPr>
          <a:xfrm>
            <a:off x="747871" y="2617172"/>
            <a:ext cx="10986929" cy="3615990"/>
          </a:xfrm>
          <a:prstGeom prst="rect">
            <a:avLst/>
          </a:prstGeom>
          <a:noFill/>
        </p:spPr>
        <p:txBody>
          <a:bodyPr wrap="square">
            <a:spAutoFit/>
          </a:bodyPr>
          <a:lstStyle/>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4. Let them sleep in. They ______________ for staying up late, studying for finals, socializing, and dorm living. Lack of sleep can make them into bad moods. No one likes having a child _____________ at</a:t>
            </a:r>
            <a:r>
              <a:rPr lang="zh-CN" altLang="en-US" sz="2400" dirty="0">
                <a:solidFill>
                  <a:srgbClr val="333333"/>
                </a:solidFill>
                <a:latin typeface="Calibri" panose="020F0502020204030204" pitchFamily="34" charset="0"/>
                <a:ea typeface="等线" panose="02010600030101010101" pitchFamily="2" charset="-122"/>
                <a:cs typeface="Calibri" panose="020F0502020204030204" pitchFamily="34" charset="0"/>
              </a:rPr>
              <a:t> </a:t>
            </a: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home. It doesn’t make it peaceful for the household.</a:t>
            </a:r>
          </a:p>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5 _________________ Your child has been independent at college, not having to report to anyone. Expect their friends to be in and out of your home. Reentering the home may feel restrictive and will _____________________ on everyone’s part.</a:t>
            </a:r>
          </a:p>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6 Comfort is key. Home sweet home! College students look forward to coming</a:t>
            </a:r>
          </a:p>
          <a:p>
            <a:pPr>
              <a:lnSpc>
                <a:spcPct val="106000"/>
              </a:lnSpc>
            </a:pPr>
            <a:r>
              <a:rPr lang="en-US" altLang="zh-CN" sz="2400" dirty="0">
                <a:solidFill>
                  <a:srgbClr val="333333"/>
                </a:solidFill>
                <a:latin typeface="Calibri" panose="020F0502020204030204" pitchFamily="34" charset="0"/>
                <a:ea typeface="等线" panose="02010600030101010101" pitchFamily="2" charset="-122"/>
                <a:cs typeface="Calibri" panose="020F0502020204030204" pitchFamily="34" charset="0"/>
              </a:rPr>
              <a:t>back home. Keep their bedroom the same. Who doesn’t love coming home to the comfort of their __________________________?</a:t>
            </a:r>
          </a:p>
        </p:txBody>
      </p:sp>
      <p:sp>
        <p:nvSpPr>
          <p:cNvPr id="29" name="文本框 28">
            <a:extLst>
              <a:ext uri="{FF2B5EF4-FFF2-40B4-BE49-F238E27FC236}">
                <a16:creationId xmlns="" xmlns:a16="http://schemas.microsoft.com/office/drawing/2014/main" id="{E7F07915-57CA-46CD-8D8A-9868B279C407}"/>
              </a:ext>
            </a:extLst>
          </p:cNvPr>
          <p:cNvSpPr txBox="1"/>
          <p:nvPr/>
        </p:nvSpPr>
        <p:spPr>
          <a:xfrm>
            <a:off x="7212296" y="4680925"/>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30" name="文本框 15">
            <a:extLst>
              <a:ext uri="{FF2B5EF4-FFF2-40B4-BE49-F238E27FC236}">
                <a16:creationId xmlns="" xmlns:a16="http://schemas.microsoft.com/office/drawing/2014/main" id="{18179983-828E-4AD4-9907-2DEF765D82AD}"/>
              </a:ext>
            </a:extLst>
          </p:cNvPr>
          <p:cNvSpPr txBox="1"/>
          <p:nvPr/>
        </p:nvSpPr>
        <p:spPr>
          <a:xfrm>
            <a:off x="4636722" y="2558325"/>
            <a:ext cx="1401346"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等线" panose="02010600030101010101" pitchFamily="2" charset="-122"/>
                <a:cs typeface="Calibri" panose="020F0502020204030204" pitchFamily="34" charset="0"/>
              </a:rPr>
              <a:t>lack sleep</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15">
            <a:extLst>
              <a:ext uri="{FF2B5EF4-FFF2-40B4-BE49-F238E27FC236}">
                <a16:creationId xmlns="" xmlns:a16="http://schemas.microsoft.com/office/drawing/2014/main" id="{18179983-828E-4AD4-9907-2DEF765D82AD}"/>
              </a:ext>
            </a:extLst>
          </p:cNvPr>
          <p:cNvSpPr txBox="1"/>
          <p:nvPr/>
        </p:nvSpPr>
        <p:spPr>
          <a:xfrm>
            <a:off x="2641239" y="3340206"/>
            <a:ext cx="1877437"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in bad moods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15">
            <a:extLst>
              <a:ext uri="{FF2B5EF4-FFF2-40B4-BE49-F238E27FC236}">
                <a16:creationId xmlns="" xmlns:a16="http://schemas.microsoft.com/office/drawing/2014/main" id="{18179983-828E-4AD4-9907-2DEF765D82AD}"/>
              </a:ext>
            </a:extLst>
          </p:cNvPr>
          <p:cNvSpPr txBox="1"/>
          <p:nvPr/>
        </p:nvSpPr>
        <p:spPr>
          <a:xfrm>
            <a:off x="1133416" y="3715954"/>
            <a:ext cx="2442079" cy="461665"/>
          </a:xfrm>
          <a:prstGeom prst="rect">
            <a:avLst/>
          </a:prstGeom>
          <a:noFill/>
        </p:spPr>
        <p:txBody>
          <a:bodyPr wrap="none" rtlCol="0">
            <a:spAutoFit/>
          </a:bodyPr>
          <a:lstStyle/>
          <a:p>
            <a:r>
              <a:rPr lang="en-US" altLang="zh-CN" sz="2400">
                <a:solidFill>
                  <a:srgbClr val="C00000"/>
                </a:solidFill>
                <a:latin typeface="Calibri" panose="020F0502020204030204" pitchFamily="34" charset="0"/>
                <a:ea typeface="等线" panose="02010600030101010101" pitchFamily="2" charset="-122"/>
                <a:cs typeface="Calibri" panose="020F0502020204030204" pitchFamily="34" charset="0"/>
              </a:rPr>
              <a:t>Expect disruption.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9" name="文本框 15">
            <a:extLst>
              <a:ext uri="{FF2B5EF4-FFF2-40B4-BE49-F238E27FC236}">
                <a16:creationId xmlns="" xmlns:a16="http://schemas.microsoft.com/office/drawing/2014/main" id="{18179983-828E-4AD4-9907-2DEF765D82AD}"/>
              </a:ext>
            </a:extLst>
          </p:cNvPr>
          <p:cNvSpPr txBox="1"/>
          <p:nvPr/>
        </p:nvSpPr>
        <p:spPr>
          <a:xfrm>
            <a:off x="5257706" y="4493130"/>
            <a:ext cx="2713307"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require compromise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0" name="文本框 15">
            <a:extLst>
              <a:ext uri="{FF2B5EF4-FFF2-40B4-BE49-F238E27FC236}">
                <a16:creationId xmlns="" xmlns:a16="http://schemas.microsoft.com/office/drawing/2014/main" id="{18179983-828E-4AD4-9907-2DEF765D82AD}"/>
              </a:ext>
            </a:extLst>
          </p:cNvPr>
          <p:cNvSpPr txBox="1"/>
          <p:nvPr/>
        </p:nvSpPr>
        <p:spPr>
          <a:xfrm>
            <a:off x="2927017" y="5667895"/>
            <a:ext cx="3745192" cy="461665"/>
          </a:xfrm>
          <a:prstGeom prst="rect">
            <a:avLst/>
          </a:prstGeom>
          <a:noFill/>
        </p:spPr>
        <p:txBody>
          <a:bodyPr wrap="none" rtlCol="0">
            <a:spAutoFit/>
          </a:bodyPr>
          <a:lstStyle/>
          <a:p>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own bed and personal space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251955043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20"/>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70138" fill="hold"/>
                                        <p:tgtEl>
                                          <p:spTgt spid="20"/>
                                        </p:tgtEl>
                                      </p:cBhvr>
                                    </p:cmd>
                                  </p:childTnLst>
                                </p:cTn>
                              </p:par>
                            </p:childTnLst>
                          </p:cTn>
                        </p:par>
                      </p:childTnLst>
                    </p:cTn>
                  </p:par>
                </p:childTnLst>
              </p:cTn>
              <p:nextCondLst>
                <p:cond evt="onClick" delay="0">
                  <p:tgtEl>
                    <p:spTgt spid="20"/>
                  </p:tgtEl>
                </p:cond>
              </p:nextCondLst>
            </p:seq>
            <p:audio>
              <p:cMediaNode vol="80000">
                <p:cTn id="33" fill="hold" display="0">
                  <p:stCondLst>
                    <p:cond delay="indefinite"/>
                  </p:stCondLst>
                  <p:endCondLst>
                    <p:cond evt="onStopAudio" delay="0">
                      <p:tgtEl>
                        <p:sldTgt/>
                      </p:tgtEl>
                    </p:cond>
                  </p:endCondLst>
                </p:cTn>
                <p:tgtEl>
                  <p:spTgt spid="20"/>
                </p:tgtEl>
              </p:cMediaNode>
            </p:audio>
          </p:childTnLst>
        </p:cTn>
      </p:par>
    </p:tnLst>
    <p:bldLst>
      <p:bldP spid="30" grpId="0"/>
      <p:bldP spid="31" grpId="0"/>
      <p:bldP spid="33" grpId="0"/>
      <p:bldP spid="39" grpId="0"/>
      <p:bldP spid="4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93435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Discuss the following questions related to the tips with your partner.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28" name="文本框 27">
            <a:extLst>
              <a:ext uri="{FF2B5EF4-FFF2-40B4-BE49-F238E27FC236}">
                <a16:creationId xmlns="" xmlns:a16="http://schemas.microsoft.com/office/drawing/2014/main" id="{E7F07915-57CA-46CD-8D8A-9868B279C407}"/>
              </a:ext>
            </a:extLst>
          </p:cNvPr>
          <p:cNvSpPr txBox="1"/>
          <p:nvPr/>
        </p:nvSpPr>
        <p:spPr>
          <a:xfrm>
            <a:off x="7170255" y="487184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 xmlns:a16="http://schemas.microsoft.com/office/drawing/2014/main" id="{D6E3DAD3-7BD9-4835-9DB7-BD7C43864747}"/>
              </a:ext>
            </a:extLst>
          </p:cNvPr>
          <p:cNvSpPr txBox="1"/>
          <p:nvPr/>
        </p:nvSpPr>
        <p:spPr>
          <a:xfrm>
            <a:off x="789080" y="2890650"/>
            <a:ext cx="10383417" cy="1776384"/>
          </a:xfrm>
          <a:prstGeom prst="rect">
            <a:avLst/>
          </a:prstGeom>
          <a:noFill/>
        </p:spPr>
        <p:txBody>
          <a:bodyPr wrap="square">
            <a:spAutoFit/>
          </a:bodyPr>
          <a:lstStyle/>
          <a:p>
            <a:pPr>
              <a:lnSpc>
                <a:spcPct val="114000"/>
              </a:lnSpc>
            </a:pPr>
            <a:r>
              <a:rPr lang="en-US" altLang="zh-CN" sz="2400" dirty="0"/>
              <a:t>1. What do you expect to do during the coming holiday?</a:t>
            </a:r>
          </a:p>
          <a:p>
            <a:pPr>
              <a:lnSpc>
                <a:spcPct val="114000"/>
              </a:lnSpc>
            </a:pPr>
            <a:r>
              <a:rPr lang="en-US" altLang="zh-CN" sz="2400" dirty="0"/>
              <a:t>2. What might your parents expect of the coming holiday?</a:t>
            </a:r>
          </a:p>
          <a:p>
            <a:pPr>
              <a:lnSpc>
                <a:spcPct val="114000"/>
              </a:lnSpc>
            </a:pPr>
            <a:r>
              <a:rPr lang="en-US" altLang="zh-CN" sz="2400" dirty="0"/>
              <a:t>3. Do you think the six tips necessary for parents in China? Why or why not?</a:t>
            </a:r>
          </a:p>
          <a:p>
            <a:pPr>
              <a:lnSpc>
                <a:spcPct val="114000"/>
              </a:lnSpc>
            </a:pPr>
            <a:r>
              <a:rPr lang="en-US" altLang="zh-CN" sz="2400" dirty="0"/>
              <a:t>4. Can you give some other tips for parents?</a:t>
            </a:r>
          </a:p>
        </p:txBody>
      </p:sp>
      <p:pic>
        <p:nvPicPr>
          <p:cNvPr id="21" name="Picture 5">
            <a:extLst>
              <a:ext uri="{FF2B5EF4-FFF2-40B4-BE49-F238E27FC236}">
                <a16:creationId xmlns="" xmlns:a16="http://schemas.microsoft.com/office/drawing/2014/main" id="{A84051CD-8B70-42E8-B96D-D501879035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5957689">
            <a:off x="1485425" y="5164344"/>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6">
            <a:extLst>
              <a:ext uri="{FF2B5EF4-FFF2-40B4-BE49-F238E27FC236}">
                <a16:creationId xmlns="" xmlns:a16="http://schemas.microsoft.com/office/drawing/2014/main" id="{A119438A-60A1-4551-BCCD-D7303AB10049}"/>
              </a:ext>
            </a:extLst>
          </p:cNvPr>
          <p:cNvSpPr>
            <a:spLocks noChangeArrowheads="1"/>
          </p:cNvSpPr>
          <p:nvPr/>
        </p:nvSpPr>
        <p:spPr bwMode="auto">
          <a:xfrm>
            <a:off x="1958158" y="5164344"/>
            <a:ext cx="3254974"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31" name="动作按钮: 后退或前一项 30">
            <a:hlinkClick r:id="rId7" action="ppaction://hlinksldjump" highlightClick="1"/>
            <a:extLst>
              <a:ext uri="{FF2B5EF4-FFF2-40B4-BE49-F238E27FC236}">
                <a16:creationId xmlns="" xmlns:a16="http://schemas.microsoft.com/office/drawing/2014/main" id="{89FAB87C-6B11-4726-AA49-3BF8C23938B8}"/>
              </a:ext>
            </a:extLst>
          </p:cNvPr>
          <p:cNvSpPr/>
          <p:nvPr/>
        </p:nvSpPr>
        <p:spPr>
          <a:xfrm>
            <a:off x="11086887" y="5766524"/>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B1U8_Part3Task2.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890642" y="1623932"/>
            <a:ext cx="588282" cy="588282"/>
          </a:xfrm>
          <a:prstGeom prst="rect">
            <a:avLst/>
          </a:prstGeom>
        </p:spPr>
      </p:pic>
    </p:spTree>
    <p:extLst>
      <p:ext uri="{BB962C8B-B14F-4D97-AF65-F5344CB8AC3E}">
        <p14:creationId xmlns:p14="http://schemas.microsoft.com/office/powerpoint/2010/main" val="1618677508"/>
      </p:ext>
    </p:extLst>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358" fill="hold"/>
                                        <p:tgtEl>
                                          <p:spTgt spid="29"/>
                                        </p:tgtEl>
                                      </p:cBhvr>
                                    </p:cmd>
                                  </p:childTnLst>
                                </p:cTn>
                              </p:par>
                            </p:childTnLst>
                          </p:cTn>
                        </p:par>
                      </p:childTnLst>
                    </p:cTn>
                  </p:par>
                </p:childTnLst>
              </p:cTn>
              <p:nextCondLst>
                <p:cond evt="onClick" delay="0">
                  <p:tgtEl>
                    <p:spTgt spid="29"/>
                  </p:tgtEl>
                </p:cond>
              </p:nextCondLst>
            </p:seq>
            <p:audio>
              <p:cMediaNode vol="80000">
                <p:cTn id="7" fill="hold" display="0">
                  <p:stCondLst>
                    <p:cond delay="indefinite"/>
                  </p:stCondLst>
                  <p:endCondLst>
                    <p:cond evt="onStopAudio" delay="0">
                      <p:tgtEl>
                        <p:sldTgt/>
                      </p:tgtEl>
                    </p:cond>
                  </p:endCondLst>
                </p:cTn>
                <p:tgtEl>
                  <p:spTgt spid="29"/>
                </p:tgtEl>
              </p:cMediaNode>
            </p:audi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6" y="1636395"/>
            <a:ext cx="10656460" cy="1990673"/>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r>
              <a:rPr lang="en-US" altLang="zh-CN" sz="2400" i="1" dirty="0">
                <a:solidFill>
                  <a:srgbClr val="0070C0"/>
                </a:solidFill>
                <a:latin typeface="Calibri" panose="020F0502020204030204" pitchFamily="34" charset="0"/>
                <a:cs typeface="Calibri" panose="020F0502020204030204" pitchFamily="34" charset="0"/>
              </a:rPr>
              <a:t>In the listening section, you listened to a talk about tips for parents. But parents’ efforts alone are not enough to ensure the laughter and fun during the holiday. As a college student, you should also make your efforts. Discuss the following questions with your classmates.</a:t>
            </a: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 xmlns:a16="http://schemas.microsoft.com/office/drawing/2014/main" id="{E7F07915-57CA-46CD-8D8A-9868B279C407}"/>
              </a:ext>
            </a:extLst>
          </p:cNvPr>
          <p:cNvSpPr txBox="1"/>
          <p:nvPr/>
        </p:nvSpPr>
        <p:spPr>
          <a:xfrm>
            <a:off x="6896986" y="4375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9" name="Picture 5">
            <a:extLst>
              <a:ext uri="{FF2B5EF4-FFF2-40B4-BE49-F238E27FC236}">
                <a16:creationId xmlns="" xmlns:a16="http://schemas.microsoft.com/office/drawing/2014/main" id="{A84051CD-8B70-42E8-B96D-D501879035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866101" y="5831628"/>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6">
            <a:extLst>
              <a:ext uri="{FF2B5EF4-FFF2-40B4-BE49-F238E27FC236}">
                <a16:creationId xmlns="" xmlns:a16="http://schemas.microsoft.com/office/drawing/2014/main" id="{A119438A-60A1-4551-BCCD-D7303AB10049}"/>
              </a:ext>
            </a:extLst>
          </p:cNvPr>
          <p:cNvSpPr>
            <a:spLocks noChangeArrowheads="1"/>
          </p:cNvSpPr>
          <p:nvPr/>
        </p:nvSpPr>
        <p:spPr bwMode="auto">
          <a:xfrm>
            <a:off x="1314440" y="5779139"/>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29" name="动作按钮: 后退或前一项 28">
            <a:hlinkClick r:id="rId5" action="ppaction://hlinksldjump" highlightClick="1"/>
            <a:extLst>
              <a:ext uri="{FF2B5EF4-FFF2-40B4-BE49-F238E27FC236}">
                <a16:creationId xmlns="" xmlns:a16="http://schemas.microsoft.com/office/drawing/2014/main" id="{89FAB87C-6B11-4726-AA49-3BF8C23938B8}"/>
              </a:ext>
            </a:extLst>
          </p:cNvPr>
          <p:cNvSpPr/>
          <p:nvPr/>
        </p:nvSpPr>
        <p:spPr>
          <a:xfrm>
            <a:off x="11086887" y="5766524"/>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D6E3DAD3-7BD9-4835-9DB7-BD7C43864747}"/>
              </a:ext>
            </a:extLst>
          </p:cNvPr>
          <p:cNvSpPr txBox="1"/>
          <p:nvPr/>
        </p:nvSpPr>
        <p:spPr>
          <a:xfrm>
            <a:off x="840059" y="3540894"/>
            <a:ext cx="10018442" cy="2197396"/>
          </a:xfrm>
          <a:prstGeom prst="rect">
            <a:avLst/>
          </a:prstGeom>
          <a:noFill/>
        </p:spPr>
        <p:txBody>
          <a:bodyPr wrap="square">
            <a:spAutoFit/>
          </a:bodyPr>
          <a:lstStyle/>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1. Many college students describe their experiences back home during winter vacation as “bittersweet”. How do you expect your experience back home?</a:t>
            </a:r>
          </a:p>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2. What might be the factors that lead to the bittersweet feeling?</a:t>
            </a:r>
          </a:p>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3. What can you do to make the holidays full of laughter and fun?</a:t>
            </a:r>
          </a:p>
          <a:p>
            <a:pPr lvl="0" algn="just">
              <a:lnSpc>
                <a:spcPct val="114000"/>
              </a:lnSpc>
            </a:pPr>
            <a:r>
              <a:rPr lang="en-US" altLang="zh-CN" sz="2400" dirty="0">
                <a:latin typeface="Calibri" panose="020F0502020204030204" pitchFamily="34" charset="0"/>
                <a:ea typeface="宋体" panose="02010600030101010101" pitchFamily="2" charset="-122"/>
                <a:cs typeface="Calibri" panose="020F0502020204030204" pitchFamily="34" charset="0"/>
              </a:rPr>
              <a:t>4. Do you have any tips for your classmates?</a:t>
            </a:r>
          </a:p>
        </p:txBody>
      </p:sp>
    </p:spTree>
    <p:extLst>
      <p:ext uri="{BB962C8B-B14F-4D97-AF65-F5344CB8AC3E}">
        <p14:creationId xmlns:p14="http://schemas.microsoft.com/office/powerpoint/2010/main" val="2035026855"/>
      </p:ext>
    </p:extLst>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3778086"/>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1 They </a:t>
            </a:r>
            <a:r>
              <a:rPr lang="en-US" altLang="zh-CN" sz="2400" b="1" dirty="0">
                <a:latin typeface="Calibri" panose="020F0502020204030204" pitchFamily="34" charset="0"/>
                <a:ea typeface="等线" panose="02010600030101010101" pitchFamily="2" charset="-122"/>
                <a:cs typeface="Calibri" panose="020F0502020204030204" pitchFamily="34" charset="0"/>
              </a:rPr>
              <a:t>are wide-awake </a:t>
            </a:r>
            <a:r>
              <a:rPr lang="en-US" altLang="zh-CN" sz="2400" dirty="0">
                <a:latin typeface="Calibri" panose="020F0502020204030204" pitchFamily="34" charset="0"/>
                <a:ea typeface="等线" panose="02010600030101010101" pitchFamily="2" charset="-122"/>
                <a:cs typeface="Calibri" panose="020F0502020204030204" pitchFamily="34" charset="0"/>
              </a:rPr>
              <a:t>at 2 a.m., feeling </a:t>
            </a:r>
            <a:r>
              <a:rPr lang="en-US" altLang="zh-CN" sz="2400" b="1" dirty="0">
                <a:latin typeface="Calibri" panose="020F0502020204030204" pitchFamily="34" charset="0"/>
                <a:ea typeface="等线" panose="02010600030101010101" pitchFamily="2" charset="-122"/>
                <a:cs typeface="Calibri" panose="020F0502020204030204" pitchFamily="34" charset="0"/>
              </a:rPr>
              <a:t>dislocated</a:t>
            </a:r>
            <a:r>
              <a:rPr lang="en-US" altLang="zh-CN" sz="2400" dirty="0">
                <a:latin typeface="Calibri" panose="020F0502020204030204" pitchFamily="34" charset="0"/>
                <a:ea typeface="等线" panose="02010600030101010101" pitchFamily="2" charset="-122"/>
                <a:cs typeface="Calibri" panose="020F0502020204030204" pitchFamily="34" charset="0"/>
              </a:rPr>
              <a:t> because they can’t </a:t>
            </a:r>
            <a:r>
              <a:rPr lang="en-US" altLang="zh-CN" sz="2400" b="1" dirty="0">
                <a:latin typeface="Calibri" panose="020F0502020204030204" pitchFamily="34" charset="0"/>
                <a:ea typeface="等线" panose="02010600030101010101" pitchFamily="2" charset="-122"/>
                <a:cs typeface="Calibri" panose="020F0502020204030204" pitchFamily="34" charset="0"/>
              </a:rPr>
              <a:t>wander down </a:t>
            </a:r>
            <a:r>
              <a:rPr lang="en-US" altLang="zh-CN" sz="2400" dirty="0">
                <a:latin typeface="Calibri" panose="020F0502020204030204" pitchFamily="34" charset="0"/>
                <a:ea typeface="等线" panose="02010600030101010101" pitchFamily="2" charset="-122"/>
                <a:cs typeface="Calibri" panose="020F0502020204030204" pitchFamily="34" charset="0"/>
              </a:rPr>
              <a:t>the hall and find someone who is also up, bored and </a:t>
            </a:r>
            <a:r>
              <a:rPr lang="en-US" altLang="zh-CN" sz="2400" b="1" dirty="0">
                <a:latin typeface="Calibri" panose="020F0502020204030204" pitchFamily="34" charset="0"/>
                <a:ea typeface="等线" panose="02010600030101010101" pitchFamily="2" charset="-122"/>
                <a:cs typeface="Calibri" panose="020F0502020204030204" pitchFamily="34" charset="0"/>
              </a:rPr>
              <a:t>ready to get</a:t>
            </a:r>
            <a:r>
              <a:rPr lang="en-US" altLang="zh-CN" sz="2400" dirty="0">
                <a:latin typeface="Calibri" panose="020F0502020204030204" pitchFamily="34" charset="0"/>
                <a:ea typeface="等线" panose="02010600030101010101" pitchFamily="2" charset="-122"/>
                <a:cs typeface="Calibri" panose="020F0502020204030204" pitchFamily="34" charset="0"/>
              </a:rPr>
              <a:t> something to eat.</a:t>
            </a: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zh-CN" altLang="en-US" sz="2400" dirty="0">
                <a:latin typeface="Calibri" panose="020F0502020204030204" pitchFamily="34" charset="0"/>
                <a:ea typeface="等线" panose="02010600030101010101" pitchFamily="2" charset="-122"/>
                <a:cs typeface="Calibri" panose="020F0502020204030204" pitchFamily="34" charset="0"/>
              </a:rPr>
              <a:t> </a:t>
            </a:r>
          </a:p>
          <a:p>
            <a:pPr>
              <a:lnSpc>
                <a:spcPct val="114000"/>
              </a:lnSpc>
            </a:pPr>
            <a:r>
              <a:rPr lang="en-US" altLang="zh-CN" sz="2400" dirty="0">
                <a:latin typeface="Calibri" panose="020F0502020204030204" pitchFamily="34" charset="0"/>
                <a:ea typeface="等线" panose="02010600030101010101" pitchFamily="2" charset="-122"/>
                <a:cs typeface="Calibri" panose="020F0502020204030204" pitchFamily="34" charset="0"/>
              </a:rPr>
              <a:t>2 After living at home and chafing at parental </a:t>
            </a:r>
            <a:r>
              <a:rPr lang="en-US" altLang="zh-CN" sz="2400" b="1" dirty="0">
                <a:latin typeface="Calibri" panose="020F0502020204030204" pitchFamily="34" charset="0"/>
                <a:ea typeface="等线" panose="02010600030101010101" pitchFamily="2" charset="-122"/>
                <a:cs typeface="Calibri" panose="020F0502020204030204" pitchFamily="34" charset="0"/>
              </a:rPr>
              <a:t>boundaries</a:t>
            </a:r>
            <a:r>
              <a:rPr lang="en-US" altLang="zh-CN" sz="2400" dirty="0">
                <a:latin typeface="Calibri" panose="020F0502020204030204" pitchFamily="34" charset="0"/>
                <a:ea typeface="等线" panose="02010600030101010101" pitchFamily="2" charset="-122"/>
                <a:cs typeface="Calibri" panose="020F0502020204030204" pitchFamily="34" charset="0"/>
              </a:rPr>
              <a:t>, students have been learning how to handle a school’s </a:t>
            </a:r>
            <a:r>
              <a:rPr lang="en-US" altLang="zh-CN" sz="2400" b="1" dirty="0">
                <a:latin typeface="Calibri" panose="020F0502020204030204" pitchFamily="34" charset="0"/>
                <a:ea typeface="等线" panose="02010600030101010101" pitchFamily="2" charset="-122"/>
                <a:cs typeface="Calibri" panose="020F0502020204030204" pitchFamily="34" charset="0"/>
              </a:rPr>
              <a:t>banquet</a:t>
            </a:r>
            <a:r>
              <a:rPr lang="en-US" altLang="zh-CN" sz="2400" dirty="0">
                <a:latin typeface="Calibri" panose="020F0502020204030204" pitchFamily="34" charset="0"/>
                <a:ea typeface="等线" panose="02010600030101010101" pitchFamily="2" charset="-122"/>
                <a:cs typeface="Calibri" panose="020F0502020204030204" pitchFamily="34" charset="0"/>
              </a:rPr>
              <a:t> of freedoms and responsibilities.</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 xmlns:a16="http://schemas.microsoft.com/office/drawing/2014/main" id="{747532C8-114A-4CC0-B0CE-DCA33654E0CA}"/>
              </a:ext>
            </a:extLst>
          </p:cNvPr>
          <p:cNvSpPr txBox="1"/>
          <p:nvPr/>
        </p:nvSpPr>
        <p:spPr>
          <a:xfrm>
            <a:off x="878255" y="3573833"/>
            <a:ext cx="10729545"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凌晨两点钟，他们还</a:t>
            </a:r>
            <a:r>
              <a:rPr lang="zh-CN" altLang="en-US" sz="2200" u="sng" dirty="0">
                <a:solidFill>
                  <a:srgbClr val="C00000"/>
                </a:solidFill>
                <a:latin typeface="微软雅黑" panose="020B0503020204020204" pitchFamily="34" charset="-122"/>
                <a:ea typeface="微软雅黑" panose="020B0503020204020204" pitchFamily="34" charset="-122"/>
              </a:rPr>
              <a:t>毫无睡意</a:t>
            </a:r>
            <a:r>
              <a:rPr lang="zh-CN" altLang="en-US" sz="2200" dirty="0">
                <a:solidFill>
                  <a:srgbClr val="C00000"/>
                </a:solidFill>
                <a:latin typeface="微软雅黑" panose="020B0503020204020204" pitchFamily="34" charset="-122"/>
                <a:ea typeface="微软雅黑" panose="020B0503020204020204" pitchFamily="34" charset="-122"/>
              </a:rPr>
              <a:t>，感觉生活发生了</a:t>
            </a:r>
            <a:r>
              <a:rPr lang="zh-CN" altLang="en-US" sz="2200" u="sng" dirty="0">
                <a:solidFill>
                  <a:srgbClr val="C00000"/>
                </a:solidFill>
                <a:latin typeface="微软雅黑" panose="020B0503020204020204" pitchFamily="34" charset="-122"/>
                <a:ea typeface="微软雅黑" panose="020B0503020204020204" pitchFamily="34" charset="-122"/>
              </a:rPr>
              <a:t>错位</a:t>
            </a:r>
            <a:r>
              <a:rPr lang="zh-CN" altLang="en-US" sz="2200" dirty="0">
                <a:solidFill>
                  <a:srgbClr val="C00000"/>
                </a:solidFill>
                <a:latin typeface="微软雅黑" panose="020B0503020204020204" pitchFamily="34" charset="-122"/>
                <a:ea typeface="微软雅黑" panose="020B0503020204020204" pitchFamily="34" charset="-122"/>
              </a:rPr>
              <a:t>，因为他们没法在客厅里</a:t>
            </a:r>
            <a:r>
              <a:rPr lang="zh-CN" altLang="en-US" sz="2200" u="sng" dirty="0">
                <a:solidFill>
                  <a:srgbClr val="C00000"/>
                </a:solidFill>
                <a:latin typeface="微软雅黑" panose="020B0503020204020204" pitchFamily="34" charset="-122"/>
                <a:ea typeface="微软雅黑" panose="020B0503020204020204" pitchFamily="34" charset="-122"/>
              </a:rPr>
              <a:t>闲逛</a:t>
            </a:r>
            <a:r>
              <a:rPr lang="zh-CN" altLang="en-US" sz="2200" dirty="0">
                <a:solidFill>
                  <a:srgbClr val="C00000"/>
                </a:solidFill>
                <a:latin typeface="微软雅黑" panose="020B0503020204020204" pitchFamily="34" charset="-122"/>
                <a:ea typeface="微软雅黑" panose="020B0503020204020204" pitchFamily="34" charset="-122"/>
              </a:rPr>
              <a:t>，碰见一位同样全无睡意、万般无聊，并</a:t>
            </a:r>
            <a:r>
              <a:rPr lang="zh-CN" altLang="en-US" sz="2200" u="sng" dirty="0">
                <a:solidFill>
                  <a:srgbClr val="C00000"/>
                </a:solidFill>
                <a:latin typeface="微软雅黑" panose="020B0503020204020204" pitchFamily="34" charset="-122"/>
                <a:ea typeface="微软雅黑" panose="020B0503020204020204" pitchFamily="34" charset="-122"/>
              </a:rPr>
              <a:t>想找点</a:t>
            </a:r>
            <a:r>
              <a:rPr lang="zh-CN" altLang="en-US" sz="2200" dirty="0">
                <a:solidFill>
                  <a:srgbClr val="C00000"/>
                </a:solidFill>
                <a:latin typeface="微软雅黑" panose="020B0503020204020204" pitchFamily="34" charset="-122"/>
                <a:ea typeface="微软雅黑" panose="020B0503020204020204" pitchFamily="34" charset="-122"/>
              </a:rPr>
              <a:t>宵夜吃的同类人。</a:t>
            </a:r>
          </a:p>
        </p:txBody>
      </p:sp>
      <p:sp>
        <p:nvSpPr>
          <p:cNvPr id="28" name="文本框 27">
            <a:extLst>
              <a:ext uri="{FF2B5EF4-FFF2-40B4-BE49-F238E27FC236}">
                <a16:creationId xmlns="" xmlns:a16="http://schemas.microsoft.com/office/drawing/2014/main" id="{95F85EC0-51DE-4329-8037-9B85B23C8928}"/>
              </a:ext>
            </a:extLst>
          </p:cNvPr>
          <p:cNvSpPr txBox="1"/>
          <p:nvPr/>
        </p:nvSpPr>
        <p:spPr>
          <a:xfrm>
            <a:off x="834923" y="5253267"/>
            <a:ext cx="10861778"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学生们以前在家居住，父母的</a:t>
            </a:r>
            <a:r>
              <a:rPr lang="zh-CN" altLang="en-US" sz="2200" u="sng" dirty="0">
                <a:solidFill>
                  <a:srgbClr val="C00000"/>
                </a:solidFill>
                <a:latin typeface="微软雅黑" panose="020B0503020204020204" pitchFamily="34" charset="-122"/>
                <a:ea typeface="微软雅黑" panose="020B0503020204020204" pitchFamily="34" charset="-122"/>
              </a:rPr>
              <a:t>管束</a:t>
            </a:r>
            <a:r>
              <a:rPr lang="zh-CN" altLang="en-US" sz="2200" dirty="0">
                <a:solidFill>
                  <a:srgbClr val="C00000"/>
                </a:solidFill>
                <a:latin typeface="微软雅黑" panose="020B0503020204020204" pitchFamily="34" charset="-122"/>
                <a:ea typeface="微软雅黑" panose="020B0503020204020204" pitchFamily="34" charset="-122"/>
              </a:rPr>
              <a:t>令他们恼火，但到了学校以后，他们一直在学习如何面对</a:t>
            </a:r>
            <a:r>
              <a:rPr lang="zh-CN" altLang="en-US" sz="2200" u="sng" dirty="0">
                <a:solidFill>
                  <a:srgbClr val="C00000"/>
                </a:solidFill>
                <a:latin typeface="微软雅黑" panose="020B0503020204020204" pitchFamily="34" charset="-122"/>
                <a:ea typeface="微软雅黑" panose="020B0503020204020204" pitchFamily="34" charset="-122"/>
              </a:rPr>
              <a:t>更充分</a:t>
            </a:r>
            <a:r>
              <a:rPr lang="zh-CN" altLang="en-US" sz="2200" dirty="0">
                <a:solidFill>
                  <a:srgbClr val="C00000"/>
                </a:solidFill>
                <a:latin typeface="微软雅黑" panose="020B0503020204020204" pitchFamily="34" charset="-122"/>
                <a:ea typeface="微软雅黑" panose="020B0503020204020204" pitchFamily="34" charset="-122"/>
              </a:rPr>
              <a:t>的自由和</a:t>
            </a:r>
            <a:r>
              <a:rPr lang="zh-CN" altLang="en-US" sz="2200" u="sng" dirty="0">
                <a:solidFill>
                  <a:srgbClr val="C00000"/>
                </a:solidFill>
                <a:latin typeface="微软雅黑" panose="020B0503020204020204" pitchFamily="34" charset="-122"/>
                <a:ea typeface="微软雅黑" panose="020B0503020204020204" pitchFamily="34" charset="-122"/>
              </a:rPr>
              <a:t>更多</a:t>
            </a:r>
            <a:r>
              <a:rPr lang="zh-CN" altLang="en-US" sz="2200" dirty="0">
                <a:solidFill>
                  <a:srgbClr val="C00000"/>
                </a:solidFill>
                <a:latin typeface="微软雅黑" panose="020B0503020204020204" pitchFamily="34" charset="-122"/>
                <a:ea typeface="微软雅黑" panose="020B0503020204020204" pitchFamily="34" charset="-122"/>
              </a:rPr>
              <a:t>的责任。</a:t>
            </a:r>
          </a:p>
        </p:txBody>
      </p:sp>
    </p:spTree>
    <p:extLst>
      <p:ext uri="{BB962C8B-B14F-4D97-AF65-F5344CB8AC3E}">
        <p14:creationId xmlns:p14="http://schemas.microsoft.com/office/powerpoint/2010/main" val="31092990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367472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t>3 The couple </a:t>
            </a:r>
            <a:r>
              <a:rPr lang="en-US" altLang="zh-CN" sz="2400" b="1" dirty="0"/>
              <a:t>reignited their romance</a:t>
            </a:r>
            <a:r>
              <a:rPr lang="en-US" altLang="zh-CN" sz="2400" dirty="0"/>
              <a:t>. They rejoiced at the end of the workday, watched the TV shows they wanted, </a:t>
            </a:r>
            <a:r>
              <a:rPr lang="en-US" altLang="zh-CN" sz="2400" b="1" dirty="0"/>
              <a:t>sneaked out </a:t>
            </a:r>
            <a:r>
              <a:rPr lang="en-US" altLang="zh-CN" sz="2400" dirty="0"/>
              <a:t>to movies at lunch hour.</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zh-CN" altLang="en-US" sz="2400" dirty="0">
                <a:latin typeface="Calibri" panose="020F0502020204030204" pitchFamily="34" charset="0"/>
                <a:ea typeface="等线" panose="02010600030101010101" pitchFamily="2" charset="-122"/>
                <a:cs typeface="Calibri" panose="020F0502020204030204" pitchFamily="34" charset="0"/>
              </a:rPr>
              <a:t> </a:t>
            </a:r>
          </a:p>
          <a:p>
            <a:r>
              <a:rPr lang="en-US" altLang="zh-CN" sz="2400" dirty="0"/>
              <a:t>4 You’ve </a:t>
            </a:r>
            <a:r>
              <a:rPr lang="en-US" altLang="zh-CN" sz="2400" b="1" dirty="0"/>
              <a:t>turned to </a:t>
            </a:r>
            <a:r>
              <a:rPr lang="en-US" altLang="zh-CN" sz="2400" dirty="0"/>
              <a:t>drink? This is terrible. I </a:t>
            </a:r>
            <a:r>
              <a:rPr lang="en-US" altLang="zh-CN" sz="2400" b="1" dirty="0"/>
              <a:t>had no idea </a:t>
            </a:r>
            <a:r>
              <a:rPr lang="en-US" altLang="zh-CN" sz="2400" dirty="0"/>
              <a:t>these shenanigans were </a:t>
            </a:r>
            <a:r>
              <a:rPr lang="en-US" altLang="zh-CN" sz="2400" b="1" dirty="0"/>
              <a:t>going on </a:t>
            </a:r>
            <a:r>
              <a:rPr lang="en-US" altLang="zh-CN" sz="2400" dirty="0"/>
              <a:t>when I wasn’t here to supervise.</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 xmlns:a16="http://schemas.microsoft.com/office/drawing/2014/main" id="{747532C8-114A-4CC0-B0CE-DCA33654E0CA}"/>
              </a:ext>
            </a:extLst>
          </p:cNvPr>
          <p:cNvSpPr txBox="1"/>
          <p:nvPr/>
        </p:nvSpPr>
        <p:spPr>
          <a:xfrm>
            <a:off x="789558" y="3561808"/>
            <a:ext cx="10043542"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夫妇俩</a:t>
            </a:r>
            <a:r>
              <a:rPr lang="zh-CN" altLang="en-US" sz="2200" u="sng" dirty="0">
                <a:solidFill>
                  <a:srgbClr val="C00000"/>
                </a:solidFill>
                <a:latin typeface="微软雅黑" panose="020B0503020204020204" pitchFamily="34" charset="-122"/>
                <a:ea typeface="微软雅黑" panose="020B0503020204020204" pitchFamily="34" charset="-122"/>
              </a:rPr>
              <a:t>重新燃起浪漫情愫</a:t>
            </a:r>
            <a:r>
              <a:rPr lang="zh-CN" altLang="en-US" sz="2200" dirty="0">
                <a:solidFill>
                  <a:srgbClr val="C00000"/>
                </a:solidFill>
                <a:latin typeface="微软雅黑" panose="020B0503020204020204" pitchFamily="34" charset="-122"/>
                <a:ea typeface="微软雅黑" panose="020B0503020204020204" pitchFamily="34" charset="-122"/>
              </a:rPr>
              <a:t>，一同欢度周末，观看俩人喜欢的电视节目，还在午餐时间</a:t>
            </a:r>
            <a:r>
              <a:rPr lang="zh-CN" altLang="en-US" sz="2200" u="sng" dirty="0">
                <a:solidFill>
                  <a:srgbClr val="C00000"/>
                </a:solidFill>
                <a:latin typeface="微软雅黑" panose="020B0503020204020204" pitchFamily="34" charset="-122"/>
                <a:ea typeface="微软雅黑" panose="020B0503020204020204" pitchFamily="34" charset="-122"/>
              </a:rPr>
              <a:t>溜出去</a:t>
            </a:r>
            <a:r>
              <a:rPr lang="zh-CN" altLang="en-US" sz="2200" dirty="0">
                <a:solidFill>
                  <a:srgbClr val="C00000"/>
                </a:solidFill>
                <a:latin typeface="微软雅黑" panose="020B0503020204020204" pitchFamily="34" charset="-122"/>
                <a:ea typeface="微软雅黑" panose="020B0503020204020204" pitchFamily="34" charset="-122"/>
              </a:rPr>
              <a:t>看电影。</a:t>
            </a:r>
          </a:p>
        </p:txBody>
      </p:sp>
      <p:sp>
        <p:nvSpPr>
          <p:cNvPr id="26" name="文本框 25">
            <a:extLst>
              <a:ext uri="{FF2B5EF4-FFF2-40B4-BE49-F238E27FC236}">
                <a16:creationId xmlns="" xmlns:a16="http://schemas.microsoft.com/office/drawing/2014/main" id="{95F85EC0-51DE-4329-8037-9B85B23C8928}"/>
              </a:ext>
            </a:extLst>
          </p:cNvPr>
          <p:cNvSpPr txBox="1"/>
          <p:nvPr/>
        </p:nvSpPr>
        <p:spPr>
          <a:xfrm>
            <a:off x="789559" y="5160392"/>
            <a:ext cx="10551542"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你们</a:t>
            </a:r>
            <a:r>
              <a:rPr lang="zh-CN" altLang="en-US" sz="2200" u="sng" dirty="0">
                <a:solidFill>
                  <a:srgbClr val="C00000"/>
                </a:solidFill>
                <a:latin typeface="微软雅黑" panose="020B0503020204020204" pitchFamily="34" charset="-122"/>
                <a:ea typeface="微软雅黑" panose="020B0503020204020204" pitchFamily="34" charset="-122"/>
              </a:rPr>
              <a:t>开始</a:t>
            </a:r>
            <a:r>
              <a:rPr lang="zh-CN" altLang="en-US" sz="2200" dirty="0">
                <a:solidFill>
                  <a:srgbClr val="C00000"/>
                </a:solidFill>
                <a:latin typeface="微软雅黑" panose="020B0503020204020204" pitchFamily="34" charset="-122"/>
                <a:ea typeface="微软雅黑" panose="020B0503020204020204" pitchFamily="34" charset="-122"/>
              </a:rPr>
              <a:t>喝酒了？噢，太糟糕了。</a:t>
            </a:r>
            <a:r>
              <a:rPr lang="zh-CN" altLang="en-US" sz="2200" u="sng" dirty="0">
                <a:solidFill>
                  <a:srgbClr val="C00000"/>
                </a:solidFill>
                <a:latin typeface="微软雅黑" panose="020B0503020204020204" pitchFamily="34" charset="-122"/>
                <a:ea typeface="微软雅黑" panose="020B0503020204020204" pitchFamily="34" charset="-122"/>
              </a:rPr>
              <a:t>令我想象不到的是</a:t>
            </a:r>
            <a:r>
              <a:rPr lang="zh-CN" altLang="en-US" sz="2200" dirty="0">
                <a:solidFill>
                  <a:srgbClr val="C00000"/>
                </a:solidFill>
                <a:latin typeface="微软雅黑" panose="020B0503020204020204" pitchFamily="34" charset="-122"/>
                <a:ea typeface="微软雅黑" panose="020B0503020204020204" pitchFamily="34" charset="-122"/>
              </a:rPr>
              <a:t>，没有我的监督，家里正</a:t>
            </a:r>
            <a:r>
              <a:rPr lang="zh-CN" altLang="en-US" sz="2200" u="sng" dirty="0">
                <a:solidFill>
                  <a:srgbClr val="C00000"/>
                </a:solidFill>
                <a:latin typeface="微软雅黑" panose="020B0503020204020204" pitchFamily="34" charset="-122"/>
                <a:ea typeface="微软雅黑" panose="020B0503020204020204" pitchFamily="34" charset="-122"/>
              </a:rPr>
              <a:t>发生</a:t>
            </a:r>
            <a:r>
              <a:rPr lang="zh-CN" altLang="en-US" sz="2200" dirty="0">
                <a:solidFill>
                  <a:srgbClr val="C00000"/>
                </a:solidFill>
                <a:latin typeface="微软雅黑" panose="020B0503020204020204" pitchFamily="34" charset="-122"/>
                <a:ea typeface="微软雅黑" panose="020B0503020204020204" pitchFamily="34" charset="-122"/>
              </a:rPr>
              <a:t>着这么多乱七八糟的事情。</a:t>
            </a:r>
          </a:p>
        </p:txBody>
      </p:sp>
    </p:spTree>
    <p:extLst>
      <p:ext uri="{BB962C8B-B14F-4D97-AF65-F5344CB8AC3E}">
        <p14:creationId xmlns:p14="http://schemas.microsoft.com/office/powerpoint/2010/main" val="27700350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427324"/>
            <a:ext cx="10419670" cy="1569660"/>
          </a:xfrm>
          <a:prstGeom prst="rect">
            <a:avLst/>
          </a:prstGeom>
          <a:noFill/>
        </p:spPr>
        <p:txBody>
          <a:bodyPr wrap="square" rtlCol="0">
            <a:spAutoFit/>
          </a:bodyPr>
          <a:lstStyle/>
          <a:p>
            <a:r>
              <a:rPr lang="en-US" altLang="zh-CN" sz="2400" i="1" dirty="0">
                <a:solidFill>
                  <a:srgbClr val="0070C0"/>
                </a:solidFill>
              </a:rPr>
              <a:t>1. Listen to to three college students sharing their personal experiences and opinions about going back home and their parents sharing theirs. Match each statement in the following box with its right speaker by filling in the corresponding numbers 1-6 below the proper pictures.</a:t>
            </a: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3" name="B1U8_listen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21413" y="2537641"/>
            <a:ext cx="590664" cy="590664"/>
          </a:xfrm>
          <a:prstGeom prst="rect">
            <a:avLst/>
          </a:prstGeom>
        </p:spPr>
      </p:pic>
      <p:sp>
        <p:nvSpPr>
          <p:cNvPr id="26" name="文本框 25">
            <a:extLst>
              <a:ext uri="{FF2B5EF4-FFF2-40B4-BE49-F238E27FC236}">
                <a16:creationId xmlns="" xmlns:a16="http://schemas.microsoft.com/office/drawing/2014/main" id="{2C4E6143-E829-4203-BE0C-529AA20132FE}"/>
              </a:ext>
            </a:extLst>
          </p:cNvPr>
          <p:cNvSpPr txBox="1"/>
          <p:nvPr/>
        </p:nvSpPr>
        <p:spPr>
          <a:xfrm>
            <a:off x="970408" y="2974050"/>
            <a:ext cx="10183365" cy="2308324"/>
          </a:xfrm>
          <a:prstGeom prst="rect">
            <a:avLst/>
          </a:prstGeom>
          <a:noFill/>
        </p:spPr>
        <p:txBody>
          <a:bodyPr wrap="none" rtlCol="0">
            <a:spAutoFit/>
          </a:bodyPr>
          <a:lstStyle/>
          <a:p>
            <a:r>
              <a:rPr lang="en-US" sz="2400" dirty="0"/>
              <a:t>1 The speaker hopes to get more freedom at home in the winter break.</a:t>
            </a:r>
          </a:p>
          <a:p>
            <a:r>
              <a:rPr lang="en-US" sz="2400" dirty="0"/>
              <a:t>2 The speaker is eager to see her son.</a:t>
            </a:r>
          </a:p>
          <a:p>
            <a:r>
              <a:rPr lang="en-US" sz="2400" dirty="0"/>
              <a:t>3 The speaker misses his daughter and at the same time begrudges his freedom.</a:t>
            </a:r>
          </a:p>
          <a:p>
            <a:r>
              <a:rPr lang="en-US" sz="2400" dirty="0"/>
              <a:t>4 The speaker misses friends and family very much.</a:t>
            </a:r>
          </a:p>
          <a:p>
            <a:r>
              <a:rPr lang="en-US" sz="2400" dirty="0"/>
              <a:t>5 The speaker notices the differences between life at home and life at college.</a:t>
            </a:r>
          </a:p>
          <a:p>
            <a:r>
              <a:rPr lang="en-US" sz="2400" dirty="0"/>
              <a:t>6 The speaker is not satisfied with her son’s </a:t>
            </a:r>
            <a:r>
              <a:rPr lang="en-US" sz="2400" dirty="0" err="1"/>
              <a:t>behaviour</a:t>
            </a:r>
            <a:r>
              <a:rPr lang="en-US" sz="2400" dirty="0"/>
              <a:t> at home.</a:t>
            </a:r>
          </a:p>
        </p:txBody>
      </p:sp>
      <p:sp>
        <p:nvSpPr>
          <p:cNvPr id="28" name="文本框 12">
            <a:extLst>
              <a:ext uri="{FF2B5EF4-FFF2-40B4-BE49-F238E27FC236}">
                <a16:creationId xmlns="" xmlns:a16="http://schemas.microsoft.com/office/drawing/2014/main" id="{2C4E6143-E829-4203-BE0C-529AA20132FE}"/>
              </a:ext>
            </a:extLst>
          </p:cNvPr>
          <p:cNvSpPr txBox="1"/>
          <p:nvPr/>
        </p:nvSpPr>
        <p:spPr>
          <a:xfrm>
            <a:off x="4091901" y="5323074"/>
            <a:ext cx="2047099"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29" name="文本框 12">
            <a:extLst>
              <a:ext uri="{FF2B5EF4-FFF2-40B4-BE49-F238E27FC236}">
                <a16:creationId xmlns="" xmlns:a16="http://schemas.microsoft.com/office/drawing/2014/main" id="{2C4E6143-E829-4203-BE0C-529AA20132FE}"/>
              </a:ext>
            </a:extLst>
          </p:cNvPr>
          <p:cNvSpPr txBox="1"/>
          <p:nvPr/>
        </p:nvSpPr>
        <p:spPr>
          <a:xfrm>
            <a:off x="6606501" y="5323073"/>
            <a:ext cx="2047099"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B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37" name="文本框 12">
            <a:extLst>
              <a:ext uri="{FF2B5EF4-FFF2-40B4-BE49-F238E27FC236}">
                <a16:creationId xmlns="" xmlns:a16="http://schemas.microsoft.com/office/drawing/2014/main" id="{2C4E6143-E829-4203-BE0C-529AA20132FE}"/>
              </a:ext>
            </a:extLst>
          </p:cNvPr>
          <p:cNvSpPr txBox="1"/>
          <p:nvPr/>
        </p:nvSpPr>
        <p:spPr>
          <a:xfrm>
            <a:off x="9121101" y="5323072"/>
            <a:ext cx="2032672"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502020204030204" pitchFamily="34" charset="0"/>
                <a:ea typeface="宋体" panose="02010600030101010101" pitchFamily="2" charset="-122"/>
                <a:cs typeface="Calibri" panose="020F0502020204030204" pitchFamily="34" charset="0"/>
              </a:rPr>
              <a:t>C</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43" name="文本框 12">
            <a:extLst>
              <a:ext uri="{FF2B5EF4-FFF2-40B4-BE49-F238E27FC236}">
                <a16:creationId xmlns="" xmlns:a16="http://schemas.microsoft.com/office/drawing/2014/main" id="{2C4E6143-E829-4203-BE0C-529AA20132FE}"/>
              </a:ext>
            </a:extLst>
          </p:cNvPr>
          <p:cNvSpPr txBox="1"/>
          <p:nvPr/>
        </p:nvSpPr>
        <p:spPr>
          <a:xfrm>
            <a:off x="4129753" y="5873748"/>
            <a:ext cx="2047099"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44" name="文本框 12">
            <a:extLst>
              <a:ext uri="{FF2B5EF4-FFF2-40B4-BE49-F238E27FC236}">
                <a16:creationId xmlns="" xmlns:a16="http://schemas.microsoft.com/office/drawing/2014/main" id="{2C4E6143-E829-4203-BE0C-529AA20132FE}"/>
              </a:ext>
            </a:extLst>
          </p:cNvPr>
          <p:cNvSpPr txBox="1"/>
          <p:nvPr/>
        </p:nvSpPr>
        <p:spPr>
          <a:xfrm>
            <a:off x="6644353" y="5873747"/>
            <a:ext cx="2047099"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B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45" name="文本框 12">
            <a:extLst>
              <a:ext uri="{FF2B5EF4-FFF2-40B4-BE49-F238E27FC236}">
                <a16:creationId xmlns="" xmlns:a16="http://schemas.microsoft.com/office/drawing/2014/main" id="{2C4E6143-E829-4203-BE0C-529AA20132FE}"/>
              </a:ext>
            </a:extLst>
          </p:cNvPr>
          <p:cNvSpPr txBox="1"/>
          <p:nvPr/>
        </p:nvSpPr>
        <p:spPr>
          <a:xfrm>
            <a:off x="9158953" y="5873746"/>
            <a:ext cx="2032672" cy="461665"/>
          </a:xfrm>
          <a:prstGeom prst="rect">
            <a:avLst/>
          </a:prstGeom>
          <a:noFill/>
        </p:spPr>
        <p:txBody>
          <a:bodyPr wrap="none" rtlCol="0">
            <a:spAutoFit/>
          </a:bodyPr>
          <a:lstStyle/>
          <a:p>
            <a:r>
              <a:rPr lang="en-US" altLang="zh-CN" sz="2400" dirty="0">
                <a:effectLst/>
                <a:latin typeface="Calibri" panose="020F0502020204030204" pitchFamily="34" charset="0"/>
                <a:ea typeface="宋体" panose="02010600030101010101" pitchFamily="2" charset="-122"/>
                <a:cs typeface="Calibri" panose="020F0502020204030204" pitchFamily="34" charset="0"/>
              </a:rPr>
              <a:t>Speaker</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latin typeface="Calibri" panose="020F0502020204030204" pitchFamily="34" charset="0"/>
                <a:ea typeface="宋体" panose="02010600030101010101" pitchFamily="2" charset="-122"/>
                <a:cs typeface="Calibri" panose="020F0502020204030204" pitchFamily="34" charset="0"/>
              </a:rPr>
              <a:t>C</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u="sng" dirty="0">
                <a:latin typeface="Calibri" panose="020F0502020204030204" pitchFamily="34" charset="0"/>
                <a:ea typeface="宋体" panose="02010600030101010101" pitchFamily="2" charset="-122"/>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p:txBody>
      </p:sp>
      <p:sp>
        <p:nvSpPr>
          <p:cNvPr id="46" name="Pentagon 4"/>
          <p:cNvSpPr/>
          <p:nvPr/>
        </p:nvSpPr>
        <p:spPr>
          <a:xfrm>
            <a:off x="717386" y="5323071"/>
            <a:ext cx="2631479" cy="461665"/>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latin typeface="Calibri" panose="020F0502020204030204" pitchFamily="34" charset="0"/>
                <a:ea typeface="宋体" panose="02010600030101010101" pitchFamily="2" charset="-122"/>
                <a:cs typeface="Calibri" panose="020F0502020204030204" pitchFamily="34" charset="0"/>
              </a:rPr>
              <a:t>College</a:t>
            </a:r>
            <a:r>
              <a:rPr lang="zh-CN" altLang="en-US"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latin typeface="Calibri" panose="020F0502020204030204" pitchFamily="34" charset="0"/>
                <a:ea typeface="宋体" panose="02010600030101010101" pitchFamily="2" charset="-122"/>
                <a:cs typeface="Calibri" panose="020F0502020204030204" pitchFamily="34" charset="0"/>
              </a:rPr>
              <a:t>students</a:t>
            </a:r>
            <a:endParaRPr lang="zh-CN" altLang="en-US" sz="2400" b="1" dirty="0">
              <a:latin typeface="Calibri" panose="020F0502020204030204" pitchFamily="34" charset="0"/>
              <a:cs typeface="Calibri" panose="020F0502020204030204" pitchFamily="34" charset="0"/>
            </a:endParaRPr>
          </a:p>
        </p:txBody>
      </p:sp>
      <p:sp>
        <p:nvSpPr>
          <p:cNvPr id="47" name="Pentagon 32"/>
          <p:cNvSpPr/>
          <p:nvPr/>
        </p:nvSpPr>
        <p:spPr>
          <a:xfrm>
            <a:off x="717386" y="5873745"/>
            <a:ext cx="2631479" cy="461665"/>
          </a:xfrm>
          <a:prstGeom prst="homePlate">
            <a:avLst/>
          </a:prstGeom>
        </p:spPr>
        <p:style>
          <a:lnRef idx="3">
            <a:schemeClr val="lt1"/>
          </a:lnRef>
          <a:fillRef idx="1">
            <a:schemeClr val="accent2"/>
          </a:fillRef>
          <a:effectRef idx="1">
            <a:schemeClr val="accent2"/>
          </a:effectRef>
          <a:fontRef idx="minor">
            <a:schemeClr val="lt1"/>
          </a:fontRef>
        </p:style>
        <p:txBody>
          <a:bodyPr rtlCol="0" anchor="ctr"/>
          <a:lstStyle/>
          <a:p>
            <a:r>
              <a:rPr lang="en-US" altLang="zh-CN" sz="2400" b="1">
                <a:latin typeface="Calibri" panose="020F0502020204030204" pitchFamily="34" charset="0"/>
                <a:ea typeface="宋体" panose="02010600030101010101" pitchFamily="2" charset="-122"/>
                <a:cs typeface="Calibri" panose="020F0502020204030204" pitchFamily="34" charset="0"/>
              </a:rPr>
              <a:t>Parents</a:t>
            </a:r>
            <a:endParaRPr lang="zh-CN" altLang="en-US" sz="2400" b="1" dirty="0">
              <a:latin typeface="Calibri" panose="020F0502020204030204" pitchFamily="34" charset="0"/>
              <a:cs typeface="Calibri" panose="020F0502020204030204" pitchFamily="34" charset="0"/>
            </a:endParaRPr>
          </a:p>
        </p:txBody>
      </p:sp>
      <p:sp>
        <p:nvSpPr>
          <p:cNvPr id="48" name="文本框 28">
            <a:extLst>
              <a:ext uri="{FF2B5EF4-FFF2-40B4-BE49-F238E27FC236}">
                <a16:creationId xmlns="" xmlns:a16="http://schemas.microsoft.com/office/drawing/2014/main" id="{681AAD4B-D90B-4B13-959F-43B7693CDF5E}"/>
              </a:ext>
            </a:extLst>
          </p:cNvPr>
          <p:cNvSpPr txBox="1"/>
          <p:nvPr/>
        </p:nvSpPr>
        <p:spPr>
          <a:xfrm>
            <a:off x="5490476" y="5305646"/>
            <a:ext cx="500155" cy="461665"/>
          </a:xfrm>
          <a:prstGeom prst="rect">
            <a:avLst/>
          </a:prstGeom>
          <a:noFill/>
        </p:spPr>
        <p:txBody>
          <a:bodyPr wrap="square" rtlCol="0">
            <a:spAutoFit/>
          </a:bodyPr>
          <a:lstStyle/>
          <a:p>
            <a:pPr algn="ctr"/>
            <a:r>
              <a:rPr lang="en-US" altLang="zh-CN" sz="2400" dirty="0">
                <a:solidFill>
                  <a:srgbClr val="C00000"/>
                </a:solidFill>
              </a:rPr>
              <a:t>4</a:t>
            </a:r>
            <a:endParaRPr lang="zh-CN" altLang="en-US" sz="2400" dirty="0">
              <a:solidFill>
                <a:srgbClr val="C00000"/>
              </a:solidFill>
            </a:endParaRPr>
          </a:p>
        </p:txBody>
      </p:sp>
      <p:sp>
        <p:nvSpPr>
          <p:cNvPr id="52" name="文本框 28">
            <a:extLst>
              <a:ext uri="{FF2B5EF4-FFF2-40B4-BE49-F238E27FC236}">
                <a16:creationId xmlns="" xmlns:a16="http://schemas.microsoft.com/office/drawing/2014/main" id="{681AAD4B-D90B-4B13-959F-43B7693CDF5E}"/>
              </a:ext>
            </a:extLst>
          </p:cNvPr>
          <p:cNvSpPr txBox="1"/>
          <p:nvPr/>
        </p:nvSpPr>
        <p:spPr>
          <a:xfrm>
            <a:off x="8030533" y="5291081"/>
            <a:ext cx="500155" cy="461665"/>
          </a:xfrm>
          <a:prstGeom prst="rect">
            <a:avLst/>
          </a:prstGeom>
          <a:noFill/>
        </p:spPr>
        <p:txBody>
          <a:bodyPr wrap="square" rtlCol="0">
            <a:spAutoFit/>
          </a:bodyPr>
          <a:lstStyle/>
          <a:p>
            <a:pPr algn="ctr"/>
            <a:r>
              <a:rPr lang="en-US" altLang="zh-CN" sz="2400" dirty="0">
                <a:solidFill>
                  <a:srgbClr val="C00000"/>
                </a:solidFill>
              </a:rPr>
              <a:t>1</a:t>
            </a:r>
            <a:endParaRPr lang="zh-CN" altLang="en-US" sz="2400" dirty="0">
              <a:solidFill>
                <a:srgbClr val="C00000"/>
              </a:solidFill>
            </a:endParaRPr>
          </a:p>
        </p:txBody>
      </p:sp>
      <p:sp>
        <p:nvSpPr>
          <p:cNvPr id="53" name="文本框 28">
            <a:extLst>
              <a:ext uri="{FF2B5EF4-FFF2-40B4-BE49-F238E27FC236}">
                <a16:creationId xmlns="" xmlns:a16="http://schemas.microsoft.com/office/drawing/2014/main" id="{681AAD4B-D90B-4B13-959F-43B7693CDF5E}"/>
              </a:ext>
            </a:extLst>
          </p:cNvPr>
          <p:cNvSpPr txBox="1"/>
          <p:nvPr/>
        </p:nvSpPr>
        <p:spPr>
          <a:xfrm>
            <a:off x="10512104" y="5305646"/>
            <a:ext cx="500155" cy="461665"/>
          </a:xfrm>
          <a:prstGeom prst="rect">
            <a:avLst/>
          </a:prstGeom>
          <a:noFill/>
        </p:spPr>
        <p:txBody>
          <a:bodyPr wrap="square" rtlCol="0">
            <a:spAutoFit/>
          </a:bodyPr>
          <a:lstStyle/>
          <a:p>
            <a:pPr algn="ctr"/>
            <a:r>
              <a:rPr lang="en-US" altLang="zh-CN" sz="2400" dirty="0">
                <a:solidFill>
                  <a:srgbClr val="C00000"/>
                </a:solidFill>
              </a:rPr>
              <a:t>5</a:t>
            </a:r>
            <a:endParaRPr lang="zh-CN" altLang="en-US" sz="2400" dirty="0">
              <a:solidFill>
                <a:srgbClr val="C00000"/>
              </a:solidFill>
            </a:endParaRPr>
          </a:p>
        </p:txBody>
      </p:sp>
      <p:sp>
        <p:nvSpPr>
          <p:cNvPr id="54" name="文本框 28">
            <a:extLst>
              <a:ext uri="{FF2B5EF4-FFF2-40B4-BE49-F238E27FC236}">
                <a16:creationId xmlns="" xmlns:a16="http://schemas.microsoft.com/office/drawing/2014/main" id="{681AAD4B-D90B-4B13-959F-43B7693CDF5E}"/>
              </a:ext>
            </a:extLst>
          </p:cNvPr>
          <p:cNvSpPr txBox="1"/>
          <p:nvPr/>
        </p:nvSpPr>
        <p:spPr>
          <a:xfrm>
            <a:off x="5490476" y="5831663"/>
            <a:ext cx="500155" cy="461665"/>
          </a:xfrm>
          <a:prstGeom prst="rect">
            <a:avLst/>
          </a:prstGeom>
          <a:noFill/>
        </p:spPr>
        <p:txBody>
          <a:bodyPr wrap="square" rtlCol="0">
            <a:spAutoFit/>
          </a:bodyPr>
          <a:lstStyle/>
          <a:p>
            <a:pPr algn="ctr"/>
            <a:r>
              <a:rPr lang="en-US" altLang="zh-CN" sz="2400" dirty="0">
                <a:solidFill>
                  <a:srgbClr val="C00000"/>
                </a:solidFill>
              </a:rPr>
              <a:t>2</a:t>
            </a:r>
            <a:endParaRPr lang="zh-CN" altLang="en-US" sz="2400" dirty="0">
              <a:solidFill>
                <a:srgbClr val="C00000"/>
              </a:solidFill>
            </a:endParaRPr>
          </a:p>
        </p:txBody>
      </p:sp>
      <p:sp>
        <p:nvSpPr>
          <p:cNvPr id="55" name="文本框 28">
            <a:extLst>
              <a:ext uri="{FF2B5EF4-FFF2-40B4-BE49-F238E27FC236}">
                <a16:creationId xmlns="" xmlns:a16="http://schemas.microsoft.com/office/drawing/2014/main" id="{681AAD4B-D90B-4B13-959F-43B7693CDF5E}"/>
              </a:ext>
            </a:extLst>
          </p:cNvPr>
          <p:cNvSpPr txBox="1"/>
          <p:nvPr/>
        </p:nvSpPr>
        <p:spPr>
          <a:xfrm>
            <a:off x="8030532" y="5856984"/>
            <a:ext cx="500155" cy="461665"/>
          </a:xfrm>
          <a:prstGeom prst="rect">
            <a:avLst/>
          </a:prstGeom>
          <a:noFill/>
        </p:spPr>
        <p:txBody>
          <a:bodyPr wrap="square" rtlCol="0">
            <a:spAutoFit/>
          </a:bodyPr>
          <a:lstStyle/>
          <a:p>
            <a:pPr algn="ctr"/>
            <a:r>
              <a:rPr lang="en-US" altLang="zh-CN" sz="2400" dirty="0">
                <a:solidFill>
                  <a:srgbClr val="C00000"/>
                </a:solidFill>
              </a:rPr>
              <a:t>6</a:t>
            </a:r>
            <a:endParaRPr lang="zh-CN" altLang="en-US" sz="2400" dirty="0">
              <a:solidFill>
                <a:srgbClr val="C00000"/>
              </a:solidFill>
            </a:endParaRPr>
          </a:p>
        </p:txBody>
      </p:sp>
      <p:sp>
        <p:nvSpPr>
          <p:cNvPr id="56" name="文本框 28">
            <a:extLst>
              <a:ext uri="{FF2B5EF4-FFF2-40B4-BE49-F238E27FC236}">
                <a16:creationId xmlns="" xmlns:a16="http://schemas.microsoft.com/office/drawing/2014/main" id="{681AAD4B-D90B-4B13-959F-43B7693CDF5E}"/>
              </a:ext>
            </a:extLst>
          </p:cNvPr>
          <p:cNvSpPr txBox="1"/>
          <p:nvPr/>
        </p:nvSpPr>
        <p:spPr>
          <a:xfrm>
            <a:off x="10532390" y="5830389"/>
            <a:ext cx="500155" cy="461665"/>
          </a:xfrm>
          <a:prstGeom prst="rect">
            <a:avLst/>
          </a:prstGeom>
          <a:noFill/>
        </p:spPr>
        <p:txBody>
          <a:bodyPr wrap="square" rtlCol="0">
            <a:spAutoFit/>
          </a:bodyPr>
          <a:lstStyle/>
          <a:p>
            <a:pPr algn="ctr"/>
            <a:r>
              <a:rPr lang="en-US" altLang="zh-CN" sz="2400" dirty="0">
                <a:solidFill>
                  <a:srgbClr val="C00000"/>
                </a:solidFill>
              </a:rPr>
              <a:t>3</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3"/>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174654" fill="hold"/>
                                        <p:tgtEl>
                                          <p:spTgt spid="23"/>
                                        </p:tgtEl>
                                      </p:cBhvr>
                                    </p:cmd>
                                  </p:childTnLst>
                                </p:cTn>
                              </p:par>
                            </p:childTnLst>
                          </p:cTn>
                        </p:par>
                      </p:childTnLst>
                    </p:cTn>
                  </p:par>
                </p:childTnLst>
              </p:cTn>
              <p:nextCondLst>
                <p:cond evt="onClick" delay="0">
                  <p:tgtEl>
                    <p:spTgt spid="23"/>
                  </p:tgtEl>
                </p:cond>
              </p:nextCondLst>
            </p:seq>
            <p:audio>
              <p:cMediaNode vol="80000">
                <p:cTn id="32" fill="hold" display="0">
                  <p:stCondLst>
                    <p:cond delay="indefinite"/>
                  </p:stCondLst>
                  <p:endCondLst>
                    <p:cond evt="onStopAudio" delay="0">
                      <p:tgtEl>
                        <p:sldTgt/>
                      </p:tgtEl>
                    </p:cond>
                  </p:endCondLst>
                </p:cTn>
                <p:tgtEl>
                  <p:spTgt spid="23"/>
                </p:tgtEl>
              </p:cMediaNode>
            </p:audio>
          </p:childTnLst>
        </p:cTn>
      </p:par>
    </p:tnLst>
    <p:bldLst>
      <p:bldP spid="48" grpId="0"/>
      <p:bldP spid="52" grpId="0"/>
      <p:bldP spid="53" grpId="0"/>
      <p:bldP spid="54" grpId="0"/>
      <p:bldP spid="55" grpId="0"/>
      <p:bldP spid="5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3674724"/>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r>
              <a:rPr lang="en-US" altLang="zh-CN" sz="2400" dirty="0"/>
              <a:t>5 They had </a:t>
            </a:r>
            <a:r>
              <a:rPr lang="en-US" altLang="zh-CN" sz="2400" b="1" dirty="0"/>
              <a:t>swapped bedrooms</a:t>
            </a:r>
            <a:r>
              <a:rPr lang="en-US" altLang="zh-CN" sz="2400" dirty="0"/>
              <a:t> with me because I had the bigger one; she threw out my things that were, </a:t>
            </a:r>
            <a:r>
              <a:rPr lang="en-US" altLang="zh-CN" sz="2400" b="1" dirty="0"/>
              <a:t>admittedly</a:t>
            </a:r>
            <a:r>
              <a:rPr lang="en-US" altLang="zh-CN" sz="2400" dirty="0"/>
              <a:t>, old and gross, but I was shocked.</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zh-CN" altLang="en-US" sz="2400" dirty="0">
                <a:latin typeface="Calibri" panose="020F0502020204030204" pitchFamily="34" charset="0"/>
                <a:ea typeface="等线" panose="02010600030101010101" pitchFamily="2" charset="-122"/>
                <a:cs typeface="Calibri" panose="020F0502020204030204" pitchFamily="34" charset="0"/>
              </a:rPr>
              <a:t> </a:t>
            </a:r>
          </a:p>
          <a:p>
            <a:r>
              <a:rPr lang="en-US" altLang="zh-CN" sz="2400" dirty="0"/>
              <a:t>6 As winter break </a:t>
            </a:r>
            <a:r>
              <a:rPr lang="en-US" altLang="zh-CN" sz="2400" b="1" dirty="0"/>
              <a:t>nears its conclusion</a:t>
            </a:r>
            <a:r>
              <a:rPr lang="en-US" altLang="zh-CN" sz="2400" dirty="0"/>
              <a:t>, everyone has come to appreciate “home” </a:t>
            </a:r>
            <a:r>
              <a:rPr lang="en-US" altLang="zh-CN" sz="2400" b="1" dirty="0"/>
              <a:t>in all its iterations</a:t>
            </a:r>
            <a:r>
              <a:rPr lang="en-US" altLang="zh-CN" sz="2400" dirty="0"/>
              <a:t>.</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 xmlns:a16="http://schemas.microsoft.com/office/drawing/2014/main" id="{747532C8-114A-4CC0-B0CE-DCA33654E0CA}"/>
              </a:ext>
            </a:extLst>
          </p:cNvPr>
          <p:cNvSpPr txBox="1"/>
          <p:nvPr/>
        </p:nvSpPr>
        <p:spPr>
          <a:xfrm>
            <a:off x="789558" y="3535073"/>
            <a:ext cx="10437242" cy="769441"/>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他们与我</a:t>
            </a:r>
            <a:r>
              <a:rPr lang="zh-CN" altLang="en-US" sz="2200" u="sng" dirty="0">
                <a:solidFill>
                  <a:srgbClr val="C00000"/>
                </a:solidFill>
                <a:latin typeface="微软雅黑" panose="020B0503020204020204" pitchFamily="34" charset="-122"/>
                <a:ea typeface="微软雅黑" panose="020B0503020204020204" pitchFamily="34" charset="-122"/>
              </a:rPr>
              <a:t>互换了卧室</a:t>
            </a:r>
            <a:r>
              <a:rPr lang="zh-CN" altLang="en-US" sz="2200" dirty="0">
                <a:solidFill>
                  <a:srgbClr val="C00000"/>
                </a:solidFill>
                <a:latin typeface="微软雅黑" panose="020B0503020204020204" pitchFamily="34" charset="-122"/>
                <a:ea typeface="微软雅黑" panose="020B0503020204020204" pitchFamily="34" charset="-122"/>
              </a:rPr>
              <a:t>，因为我的卧室大；她还把我的物品都丢弃了。这些东西</a:t>
            </a:r>
            <a:r>
              <a:rPr lang="zh-CN" altLang="en-US" sz="2200" u="sng" dirty="0">
                <a:solidFill>
                  <a:srgbClr val="C00000"/>
                </a:solidFill>
                <a:latin typeface="微软雅黑" panose="020B0503020204020204" pitchFamily="34" charset="-122"/>
                <a:ea typeface="微软雅黑" panose="020B0503020204020204" pitchFamily="34" charset="-122"/>
              </a:rPr>
              <a:t>确实</a:t>
            </a:r>
            <a:r>
              <a:rPr lang="zh-CN" altLang="en-US" sz="2200" dirty="0">
                <a:solidFill>
                  <a:srgbClr val="C00000"/>
                </a:solidFill>
                <a:latin typeface="微软雅黑" panose="020B0503020204020204" pitchFamily="34" charset="-122"/>
                <a:ea typeface="微软雅黑" panose="020B0503020204020204" pitchFamily="34" charset="-122"/>
              </a:rPr>
              <a:t>破旧，但是她的行为仍然让我震惊。</a:t>
            </a:r>
          </a:p>
        </p:txBody>
      </p:sp>
      <p:sp>
        <p:nvSpPr>
          <p:cNvPr id="28" name="文本框 27">
            <a:extLst>
              <a:ext uri="{FF2B5EF4-FFF2-40B4-BE49-F238E27FC236}">
                <a16:creationId xmlns="" xmlns:a16="http://schemas.microsoft.com/office/drawing/2014/main" id="{95F85EC0-51DE-4329-8037-9B85B23C8928}"/>
              </a:ext>
            </a:extLst>
          </p:cNvPr>
          <p:cNvSpPr txBox="1"/>
          <p:nvPr/>
        </p:nvSpPr>
        <p:spPr>
          <a:xfrm>
            <a:off x="789559" y="5170576"/>
            <a:ext cx="8062342" cy="430887"/>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寒假</a:t>
            </a:r>
            <a:r>
              <a:rPr lang="zh-CN" altLang="en-US" sz="2200" u="sng" dirty="0">
                <a:solidFill>
                  <a:srgbClr val="C00000"/>
                </a:solidFill>
                <a:latin typeface="微软雅黑" panose="020B0503020204020204" pitchFamily="34" charset="-122"/>
                <a:ea typeface="微软雅黑" panose="020B0503020204020204" pitchFamily="34" charset="-122"/>
              </a:rPr>
              <a:t>临近尾声</a:t>
            </a:r>
            <a:r>
              <a:rPr lang="zh-CN" altLang="en-US" sz="2200" dirty="0">
                <a:solidFill>
                  <a:srgbClr val="C00000"/>
                </a:solidFill>
                <a:latin typeface="微软雅黑" panose="020B0503020204020204" pitchFamily="34" charset="-122"/>
                <a:ea typeface="微软雅黑" panose="020B0503020204020204" pitchFamily="34" charset="-122"/>
              </a:rPr>
              <a:t>时，大家才开始领悟“家”那</a:t>
            </a:r>
            <a:r>
              <a:rPr lang="zh-CN" altLang="en-US" sz="2200" u="sng" dirty="0">
                <a:solidFill>
                  <a:srgbClr val="C00000"/>
                </a:solidFill>
                <a:latin typeface="微软雅黑" panose="020B0503020204020204" pitchFamily="34" charset="-122"/>
                <a:ea typeface="微软雅黑" panose="020B0503020204020204" pitchFamily="34" charset="-122"/>
              </a:rPr>
              <a:t>五味杂陈的意义</a:t>
            </a:r>
            <a:r>
              <a:rPr lang="zh-CN" altLang="en-US" sz="2200" dirty="0">
                <a:solidFill>
                  <a:srgbClr val="C00000"/>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09142561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3098669"/>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r>
              <a:rPr lang="en-US" altLang="zh-CN" sz="2400" dirty="0"/>
              <a:t>7 The respite of home cooking has been </a:t>
            </a:r>
            <a:r>
              <a:rPr lang="en-US" altLang="zh-CN" sz="2400" b="1" dirty="0"/>
              <a:t>replaced </a:t>
            </a:r>
            <a:r>
              <a:rPr lang="en-US" altLang="zh-CN" sz="2400" dirty="0"/>
              <a:t>by reality, including </a:t>
            </a:r>
            <a:r>
              <a:rPr lang="en-US" altLang="zh-CN" sz="2400" b="1" dirty="0"/>
              <a:t>pots to scrub</a:t>
            </a:r>
            <a:r>
              <a:rPr lang="en-US" altLang="zh-CN" sz="2400" dirty="0"/>
              <a:t>.</a:t>
            </a:r>
          </a:p>
          <a:p>
            <a:endParaRPr lang="en-US" altLang="zh-CN" sz="2400" dirty="0"/>
          </a:p>
          <a:p>
            <a:endParaRPr lang="en-US" altLang="zh-CN" sz="2400" dirty="0"/>
          </a:p>
          <a:p>
            <a:r>
              <a:rPr lang="en-US" altLang="zh-CN" sz="2400" dirty="0"/>
              <a:t>8 </a:t>
            </a:r>
            <a:r>
              <a:rPr lang="en-US" altLang="zh-CN" sz="2400" b="1" dirty="0"/>
              <a:t>As much as </a:t>
            </a:r>
            <a:r>
              <a:rPr lang="en-US" altLang="zh-CN" sz="2400" dirty="0"/>
              <a:t>it can hurt parents, it’s good to know the student </a:t>
            </a:r>
            <a:r>
              <a:rPr lang="en-US" altLang="zh-CN" sz="2400" b="1" dirty="0"/>
              <a:t>feels that way </a:t>
            </a:r>
            <a:r>
              <a:rPr lang="en-US" altLang="zh-CN" sz="2400" dirty="0"/>
              <a:t>about college.</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 xmlns:a16="http://schemas.microsoft.com/office/drawing/2014/main" id="{747532C8-114A-4CC0-B0CE-DCA33654E0CA}"/>
              </a:ext>
            </a:extLst>
          </p:cNvPr>
          <p:cNvSpPr txBox="1"/>
          <p:nvPr/>
        </p:nvSpPr>
        <p:spPr>
          <a:xfrm>
            <a:off x="855293" y="3195642"/>
            <a:ext cx="7183807" cy="430887"/>
          </a:xfrm>
          <a:prstGeom prst="rect">
            <a:avLst/>
          </a:prstGeom>
          <a:noFill/>
        </p:spPr>
        <p:txBody>
          <a:bodyPr wrap="square" rtlCol="0">
            <a:spAutoFit/>
          </a:bodyPr>
          <a:lstStyle/>
          <a:p>
            <a:r>
              <a:rPr lang="zh-CN" altLang="en-US" sz="2200" dirty="0">
                <a:solidFill>
                  <a:srgbClr val="C00000"/>
                </a:solidFill>
                <a:latin typeface="微软雅黑" panose="020B0503020204020204" pitchFamily="34" charset="-122"/>
                <a:ea typeface="微软雅黑" panose="020B0503020204020204" pitchFamily="34" charset="-122"/>
              </a:rPr>
              <a:t>回家吃现成饭的短暂悠闲已被</a:t>
            </a:r>
            <a:r>
              <a:rPr lang="zh-CN" altLang="en-US" sz="2200" u="sng" dirty="0">
                <a:solidFill>
                  <a:srgbClr val="C00000"/>
                </a:solidFill>
                <a:latin typeface="微软雅黑" panose="020B0503020204020204" pitchFamily="34" charset="-122"/>
                <a:ea typeface="微软雅黑" panose="020B0503020204020204" pitchFamily="34" charset="-122"/>
              </a:rPr>
              <a:t>刷锅洗碗</a:t>
            </a:r>
            <a:r>
              <a:rPr lang="zh-CN" altLang="en-US" sz="2200" dirty="0">
                <a:solidFill>
                  <a:srgbClr val="C00000"/>
                </a:solidFill>
                <a:latin typeface="微软雅黑" panose="020B0503020204020204" pitchFamily="34" charset="-122"/>
                <a:ea typeface="微软雅黑" panose="020B0503020204020204" pitchFamily="34" charset="-122"/>
              </a:rPr>
              <a:t>的现实所</a:t>
            </a:r>
            <a:r>
              <a:rPr lang="zh-CN" altLang="en-US" sz="2200" u="sng" dirty="0">
                <a:solidFill>
                  <a:srgbClr val="C00000"/>
                </a:solidFill>
                <a:latin typeface="微软雅黑" panose="020B0503020204020204" pitchFamily="34" charset="-122"/>
                <a:ea typeface="微软雅黑" panose="020B0503020204020204" pitchFamily="34" charset="-122"/>
              </a:rPr>
              <a:t>取代</a:t>
            </a:r>
            <a:r>
              <a:rPr lang="zh-CN" altLang="en-US" sz="2200" dirty="0">
                <a:solidFill>
                  <a:srgbClr val="C00000"/>
                </a:solidFill>
                <a:latin typeface="微软雅黑" panose="020B0503020204020204" pitchFamily="34" charset="-122"/>
                <a:ea typeface="微软雅黑" panose="020B0503020204020204" pitchFamily="34" charset="-122"/>
              </a:rPr>
              <a:t>。</a:t>
            </a:r>
          </a:p>
        </p:txBody>
      </p:sp>
      <p:sp>
        <p:nvSpPr>
          <p:cNvPr id="28" name="文本框 27">
            <a:extLst>
              <a:ext uri="{FF2B5EF4-FFF2-40B4-BE49-F238E27FC236}">
                <a16:creationId xmlns="" xmlns:a16="http://schemas.microsoft.com/office/drawing/2014/main" id="{95F85EC0-51DE-4329-8037-9B85B23C8928}"/>
              </a:ext>
            </a:extLst>
          </p:cNvPr>
          <p:cNvSpPr txBox="1"/>
          <p:nvPr/>
        </p:nvSpPr>
        <p:spPr>
          <a:xfrm>
            <a:off x="855293" y="4623035"/>
            <a:ext cx="10638207" cy="430887"/>
          </a:xfrm>
          <a:prstGeom prst="rect">
            <a:avLst/>
          </a:prstGeom>
          <a:noFill/>
        </p:spPr>
        <p:txBody>
          <a:bodyPr wrap="square" rtlCol="0">
            <a:spAutoFit/>
          </a:bodyPr>
          <a:lstStyle/>
          <a:p>
            <a:r>
              <a:rPr lang="zh-CN" altLang="en-US" sz="2200" u="sng" dirty="0">
                <a:solidFill>
                  <a:srgbClr val="C00000"/>
                </a:solidFill>
                <a:latin typeface="微软雅黑" panose="020B0503020204020204" pitchFamily="34" charset="-122"/>
                <a:ea typeface="微软雅黑" panose="020B0503020204020204" pitchFamily="34" charset="-122"/>
              </a:rPr>
              <a:t>尽管</a:t>
            </a:r>
            <a:r>
              <a:rPr lang="zh-CN" altLang="en-US" sz="2200" dirty="0">
                <a:solidFill>
                  <a:srgbClr val="C00000"/>
                </a:solidFill>
                <a:latin typeface="微软雅黑" panose="020B0503020204020204" pitchFamily="34" charset="-122"/>
                <a:ea typeface="微软雅黑" panose="020B0503020204020204" pitchFamily="34" charset="-122"/>
              </a:rPr>
              <a:t>这会伤父母的心，但是孩子能对大学</a:t>
            </a:r>
            <a:r>
              <a:rPr lang="zh-CN" altLang="en-US" sz="2200" u="sng" dirty="0">
                <a:solidFill>
                  <a:srgbClr val="C00000"/>
                </a:solidFill>
                <a:latin typeface="微软雅黑" panose="020B0503020204020204" pitchFamily="34" charset="-122"/>
                <a:ea typeface="微软雅黑" panose="020B0503020204020204" pitchFamily="34" charset="-122"/>
              </a:rPr>
              <a:t>有那样的感受（视其为家）</a:t>
            </a:r>
            <a:r>
              <a:rPr lang="zh-CN" altLang="en-US" sz="2200" dirty="0">
                <a:solidFill>
                  <a:srgbClr val="C00000"/>
                </a:solidFill>
                <a:latin typeface="微软雅黑" panose="020B0503020204020204" pitchFamily="34" charset="-122"/>
                <a:ea typeface="微软雅黑" panose="020B0503020204020204" pitchFamily="34" charset="-122"/>
              </a:rPr>
              <a:t>，这倒让人欣慰。</a:t>
            </a:r>
          </a:p>
        </p:txBody>
      </p:sp>
    </p:spTree>
    <p:extLst>
      <p:ext uri="{BB962C8B-B14F-4D97-AF65-F5344CB8AC3E}">
        <p14:creationId xmlns:p14="http://schemas.microsoft.com/office/powerpoint/2010/main" val="425955759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6" y="1464010"/>
            <a:ext cx="10787402" cy="3859518"/>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endParaRPr lang="en-US" altLang="zh-CN" sz="1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1 </a:t>
            </a:r>
            <a:r>
              <a:rPr lang="zh-CN" altLang="en-US" sz="2200" dirty="0">
                <a:latin typeface="微软雅黑" panose="020B0503020204020204" charset="-122"/>
                <a:ea typeface="微软雅黑" panose="020B0503020204020204" charset="-122"/>
                <a:cs typeface="微软雅黑" panose="020B0503020204020204" charset="-122"/>
              </a:rPr>
              <a:t>当父母对他坏习惯的忍耐耗尽了的时候，他连多一周的时间也待不下去了。</a:t>
            </a:r>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(run out, survive)</a:t>
            </a:r>
            <a:endParaRPr lang="en-US" altLang="zh-CN" sz="3400" dirty="0">
              <a:latin typeface="微软雅黑" panose="020B0503020204020204" charset="-122"/>
              <a:ea typeface="微软雅黑" panose="020B0503020204020204" charset="-122"/>
              <a:cs typeface="微软雅黑" panose="020B0503020204020204" charset="-122"/>
            </a:endParaRPr>
          </a:p>
          <a:p>
            <a:pPr algn="just"/>
            <a:endParaRPr lang="en-US" altLang="zh-CN" sz="3400" dirty="0">
              <a:latin typeface="微软雅黑" panose="020B0503020204020204" charset="-122"/>
              <a:ea typeface="微软雅黑" panose="020B0503020204020204" charset="-122"/>
              <a:cs typeface="微软雅黑" panose="020B0503020204020204" charset="-122"/>
            </a:endParaRPr>
          </a:p>
          <a:p>
            <a:pPr algn="just"/>
            <a:endParaRPr lang="en-US" altLang="zh-CN" sz="34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当他们意识到女儿具备独立决策的能力时，就打消了替她寻找实习机会的打算。</a:t>
            </a:r>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(on one’s own, back off)</a:t>
            </a:r>
          </a:p>
        </p:txBody>
      </p:sp>
      <p:sp>
        <p:nvSpPr>
          <p:cNvPr id="10" name="文本框 9"/>
          <p:cNvSpPr txBox="1"/>
          <p:nvPr/>
        </p:nvSpPr>
        <p:spPr>
          <a:xfrm>
            <a:off x="6897621" y="46454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2564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a:extLst>
              <a:ext uri="{FF2B5EF4-FFF2-40B4-BE49-F238E27FC236}">
                <a16:creationId xmlns="" xmlns:a16="http://schemas.microsoft.com/office/drawing/2014/main" id="{76C235E3-7150-4041-A8FD-489438DF6EC6}"/>
              </a:ext>
            </a:extLst>
          </p:cNvPr>
          <p:cNvSpPr txBox="1"/>
          <p:nvPr/>
        </p:nvSpPr>
        <p:spPr>
          <a:xfrm>
            <a:off x="702832" y="3565436"/>
            <a:ext cx="11498307" cy="830997"/>
          </a:xfrm>
          <a:prstGeom prst="rect">
            <a:avLst/>
          </a:prstGeom>
          <a:noFill/>
        </p:spPr>
        <p:txBody>
          <a:bodyPr wrap="squar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When his parents’ tolerance for his bad habits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ran out</a:t>
            </a:r>
            <a:r>
              <a:rPr lang="en-US" altLang="zh-CN" sz="2400" dirty="0">
                <a:latin typeface="Calibri" panose="020F0502020204030204" pitchFamily="34" charset="0"/>
                <a:ea typeface="等线" panose="02010600030101010101" pitchFamily="2" charset="-122"/>
                <a:cs typeface="Calibri" panose="020F0502020204030204" pitchFamily="34" charset="0"/>
              </a:rPr>
              <a:t>, he would not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survive</a:t>
            </a:r>
            <a:r>
              <a:rPr lang="en-US" altLang="zh-CN" sz="2400" dirty="0">
                <a:latin typeface="Calibri" panose="020F0502020204030204" pitchFamily="34" charset="0"/>
                <a:ea typeface="等线" panose="02010600030101010101" pitchFamily="2" charset="-122"/>
                <a:cs typeface="Calibri" panose="020F0502020204030204" pitchFamily="34" charset="0"/>
              </a:rPr>
              <a:t> one more week at home.</a:t>
            </a:r>
          </a:p>
        </p:txBody>
      </p:sp>
      <p:sp>
        <p:nvSpPr>
          <p:cNvPr id="30" name="文本框 29">
            <a:extLst>
              <a:ext uri="{FF2B5EF4-FFF2-40B4-BE49-F238E27FC236}">
                <a16:creationId xmlns="" xmlns:a16="http://schemas.microsoft.com/office/drawing/2014/main" id="{501430F6-64B4-48EF-A716-FA14C68AD8CB}"/>
              </a:ext>
            </a:extLst>
          </p:cNvPr>
          <p:cNvSpPr txBox="1"/>
          <p:nvPr/>
        </p:nvSpPr>
        <p:spPr>
          <a:xfrm>
            <a:off x="702832" y="5288820"/>
            <a:ext cx="10364561" cy="830997"/>
          </a:xfrm>
          <a:prstGeom prst="rect">
            <a:avLst/>
          </a:prstGeom>
          <a:noFill/>
        </p:spPr>
        <p:txBody>
          <a:bodyPr wrap="square" rtlCol="0">
            <a:spAutoFit/>
          </a:bodyPr>
          <a:lstStyle/>
          <a:p>
            <a:r>
              <a:rPr lang="en-US" altLang="zh-CN" sz="2400" dirty="0"/>
              <a:t>As they realized that their daughter could make her decisions </a:t>
            </a:r>
            <a:r>
              <a:rPr lang="en-US" altLang="zh-CN" sz="2400" dirty="0">
                <a:solidFill>
                  <a:srgbClr val="C00000"/>
                </a:solidFill>
              </a:rPr>
              <a:t>on her own</a:t>
            </a:r>
            <a:r>
              <a:rPr lang="en-US" altLang="zh-CN" sz="2400" dirty="0"/>
              <a:t>, they </a:t>
            </a:r>
            <a:r>
              <a:rPr lang="en-US" altLang="zh-CN" sz="2400" dirty="0">
                <a:solidFill>
                  <a:srgbClr val="C00000"/>
                </a:solidFill>
              </a:rPr>
              <a:t>backed off </a:t>
            </a:r>
            <a:r>
              <a:rPr lang="en-US" altLang="zh-CN" sz="2400" dirty="0"/>
              <a:t>on their plan to help her find an internship.</a:t>
            </a:r>
          </a:p>
        </p:txBody>
      </p:sp>
    </p:spTree>
    <p:extLst>
      <p:ext uri="{BB962C8B-B14F-4D97-AF65-F5344CB8AC3E}">
        <p14:creationId xmlns:p14="http://schemas.microsoft.com/office/powerpoint/2010/main" val="246676989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6" y="1464010"/>
            <a:ext cx="10787402" cy="3151632"/>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endParaRPr lang="en-US" altLang="zh-CN" sz="1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rPr>
              <a:t>他们越是想念上大学的孩子，就越是借酒浇愁。</a:t>
            </a:r>
            <a:r>
              <a:rPr lang="en-US" altLang="zh-CN" sz="2200" dirty="0">
                <a:latin typeface="微软雅黑" panose="020B0503020204020204" charset="-122"/>
                <a:ea typeface="微软雅黑" panose="020B0503020204020204" charset="-122"/>
                <a:cs typeface="微软雅黑" panose="020B0503020204020204" charset="-122"/>
              </a:rPr>
              <a:t>(turn to)</a:t>
            </a:r>
          </a:p>
          <a:p>
            <a:pPr algn="just"/>
            <a:endParaRPr lang="en-US" altLang="zh-CN" sz="2200" dirty="0">
              <a:latin typeface="微软雅黑" panose="020B0503020204020204" charset="-122"/>
              <a:ea typeface="微软雅黑" panose="020B0503020204020204" charset="-122"/>
              <a:cs typeface="微软雅黑" panose="020B0503020204020204" charset="-122"/>
            </a:endParaRPr>
          </a:p>
          <a:p>
            <a:pPr algn="just"/>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大学放假回到家里的孩子往往生活作息不规律，搅得父母心烦气躁。</a:t>
            </a:r>
            <a:endParaRPr lang="en-US" altLang="zh-CN" sz="2200" dirty="0">
              <a:latin typeface="微软雅黑" panose="020B0503020204020204" charset="-122"/>
              <a:ea typeface="微软雅黑" panose="020B0503020204020204" charset="-122"/>
              <a:cs typeface="微软雅黑" panose="020B0503020204020204" charset="-122"/>
            </a:endParaRPr>
          </a:p>
          <a:p>
            <a:pPr algn="just"/>
            <a:r>
              <a:rPr lang="en-US" altLang="zh-CN" sz="2200" dirty="0">
                <a:latin typeface="微软雅黑" panose="020B0503020204020204" charset="-122"/>
                <a:ea typeface="微软雅黑" panose="020B0503020204020204" charset="-122"/>
                <a:cs typeface="微软雅黑" panose="020B0503020204020204" charset="-122"/>
              </a:rPr>
              <a:t>(keep</a:t>
            </a:r>
            <a:r>
              <a:rPr lang="zh-CN" altLang="en-US" sz="2200" dirty="0">
                <a:latin typeface="微软雅黑" panose="020B0503020204020204" charset="-122"/>
                <a:ea typeface="微软雅黑" panose="020B0503020204020204" charset="-122"/>
                <a:cs typeface="微软雅黑" panose="020B0503020204020204" charset="-122"/>
              </a:rPr>
              <a:t> </a:t>
            </a:r>
            <a:r>
              <a:rPr lang="en-US" altLang="zh-CN" sz="2200" dirty="0">
                <a:latin typeface="微软雅黑" panose="020B0503020204020204" charset="-122"/>
                <a:ea typeface="微软雅黑" panose="020B0503020204020204" charset="-122"/>
                <a:cs typeface="微软雅黑" panose="020B0503020204020204" charset="-122"/>
              </a:rPr>
              <a:t>a schedule, fray one’s nerves)</a:t>
            </a:r>
          </a:p>
        </p:txBody>
      </p:sp>
      <p:sp>
        <p:nvSpPr>
          <p:cNvPr id="10" name="文本框 9"/>
          <p:cNvSpPr txBox="1"/>
          <p:nvPr/>
        </p:nvSpPr>
        <p:spPr>
          <a:xfrm>
            <a:off x="6897621" y="46454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2564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31" name="文本框 30">
            <a:extLst>
              <a:ext uri="{FF2B5EF4-FFF2-40B4-BE49-F238E27FC236}">
                <a16:creationId xmlns="" xmlns:a16="http://schemas.microsoft.com/office/drawing/2014/main" id="{7882D6A8-1E74-488F-AA01-15EDF15C3DE1}"/>
              </a:ext>
            </a:extLst>
          </p:cNvPr>
          <p:cNvSpPr txBox="1"/>
          <p:nvPr/>
        </p:nvSpPr>
        <p:spPr>
          <a:xfrm>
            <a:off x="707270" y="3260406"/>
            <a:ext cx="10552581" cy="461665"/>
          </a:xfrm>
          <a:prstGeom prst="rect">
            <a:avLst/>
          </a:prstGeom>
          <a:noFill/>
        </p:spPr>
        <p:txBody>
          <a:bodyPr wrap="square" rtlCol="0">
            <a:spAutoFit/>
          </a:bodyPr>
          <a:lstStyle/>
          <a:p>
            <a:r>
              <a:rPr lang="en-US" altLang="zh-CN" sz="2400" dirty="0"/>
              <a:t>The more they missed their child in college, the more they </a:t>
            </a:r>
            <a:r>
              <a:rPr lang="en-US" altLang="zh-CN" sz="2400" dirty="0">
                <a:solidFill>
                  <a:srgbClr val="C00000"/>
                </a:solidFill>
              </a:rPr>
              <a:t>turned to</a:t>
            </a:r>
            <a:r>
              <a:rPr lang="en-US" altLang="zh-CN" sz="2400" dirty="0"/>
              <a:t> drink.</a:t>
            </a:r>
          </a:p>
        </p:txBody>
      </p:sp>
      <p:sp>
        <p:nvSpPr>
          <p:cNvPr id="26" name="文本框 25">
            <a:extLst>
              <a:ext uri="{FF2B5EF4-FFF2-40B4-BE49-F238E27FC236}">
                <a16:creationId xmlns="" xmlns:a16="http://schemas.microsoft.com/office/drawing/2014/main" id="{76C235E3-7150-4041-A8FD-489438DF6EC6}"/>
              </a:ext>
            </a:extLst>
          </p:cNvPr>
          <p:cNvSpPr txBox="1"/>
          <p:nvPr/>
        </p:nvSpPr>
        <p:spPr>
          <a:xfrm>
            <a:off x="768848" y="4585839"/>
            <a:ext cx="9941194" cy="830997"/>
          </a:xfrm>
          <a:prstGeom prst="rect">
            <a:avLst/>
          </a:prstGeom>
          <a:noFill/>
        </p:spPr>
        <p:txBody>
          <a:bodyPr wrap="square" rtlCol="0">
            <a:spAutoFit/>
          </a:bodyPr>
          <a:lstStyle/>
          <a:p>
            <a:r>
              <a:rPr lang="en-US" altLang="zh-CN" sz="2400" dirty="0">
                <a:latin typeface="Calibri" panose="020F0502020204030204" pitchFamily="34" charset="0"/>
                <a:ea typeface="等线" panose="02010600030101010101" pitchFamily="2" charset="-122"/>
                <a:cs typeface="Calibri" panose="020F0502020204030204" pitchFamily="34" charset="0"/>
              </a:rPr>
              <a:t>After returning home during college breaks, children don’t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keep a schedule</a:t>
            </a:r>
            <a:r>
              <a:rPr lang="en-US" altLang="zh-CN" sz="2400" dirty="0">
                <a:latin typeface="Calibri" panose="020F0502020204030204" pitchFamily="34" charset="0"/>
                <a:ea typeface="等线" panose="02010600030101010101" pitchFamily="2" charset="-122"/>
                <a:cs typeface="Calibri" panose="020F0502020204030204" pitchFamily="34" charset="0"/>
              </a:rPr>
              <a:t>, which always </a:t>
            </a:r>
            <a:r>
              <a:rPr lang="en-US" altLang="zh-CN" sz="2400" dirty="0">
                <a:solidFill>
                  <a:srgbClr val="C00000"/>
                </a:solidFill>
                <a:latin typeface="Calibri" panose="020F0502020204030204" pitchFamily="34" charset="0"/>
                <a:ea typeface="等线" panose="02010600030101010101" pitchFamily="2" charset="-122"/>
                <a:cs typeface="Calibri" panose="020F0502020204030204" pitchFamily="34" charset="0"/>
              </a:rPr>
              <a:t>frays their parents’ nerves</a:t>
            </a:r>
            <a:r>
              <a:rPr lang="en-US" altLang="zh-CN" sz="2400" dirty="0">
                <a:latin typeface="Calibri" panose="020F0502020204030204" pitchFamily="34" charset="0"/>
                <a:ea typeface="等线" panose="02010600030101010101" pitchFamily="2" charset="-122"/>
                <a:cs typeface="Calibri" panose="020F0502020204030204" pitchFamily="34" charset="0"/>
              </a:rPr>
              <a:t>.</a:t>
            </a:r>
          </a:p>
        </p:txBody>
      </p:sp>
    </p:spTree>
    <p:extLst>
      <p:ext uri="{BB962C8B-B14F-4D97-AF65-F5344CB8AC3E}">
        <p14:creationId xmlns:p14="http://schemas.microsoft.com/office/powerpoint/2010/main" val="58777112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6" y="1464010"/>
            <a:ext cx="10787402" cy="2741263"/>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endParaRPr lang="en-US" altLang="zh-CN" sz="1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5 </a:t>
            </a:r>
            <a:r>
              <a:rPr lang="zh-CN" altLang="en-US" sz="2200" dirty="0">
                <a:latin typeface="微软雅黑" panose="020B0503020204020204" charset="-122"/>
                <a:ea typeface="微软雅黑" panose="020B0503020204020204" charset="-122"/>
                <a:cs typeface="微软雅黑" panose="020B0503020204020204" charset="-122"/>
              </a:rPr>
              <a:t>一旦大学新生们厌烦了家里的老规矩，就会准备返回学校。</a:t>
            </a:r>
            <a:r>
              <a:rPr lang="en-US" altLang="zh-CN" sz="2200" dirty="0">
                <a:latin typeface="微软雅黑" panose="020B0503020204020204" charset="-122"/>
                <a:ea typeface="微软雅黑" panose="020B0503020204020204" charset="-122"/>
                <a:cs typeface="微软雅黑" panose="020B0503020204020204" charset="-122"/>
              </a:rPr>
              <a:t>(bore, be ready to…)</a:t>
            </a: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endParaRPr lang="en-US" altLang="zh-CN" sz="2200" dirty="0">
              <a:latin typeface="微软雅黑" panose="020B0503020204020204" charset="-122"/>
              <a:ea typeface="微软雅黑" panose="020B0503020204020204" charset="-122"/>
              <a:cs typeface="微软雅黑" panose="020B0503020204020204" charset="-122"/>
            </a:endParaRPr>
          </a:p>
          <a:p>
            <a:pPr algn="just">
              <a:lnSpc>
                <a:spcPts val="2000"/>
              </a:lnSpc>
            </a:pPr>
            <a:r>
              <a:rPr lang="en-US" altLang="zh-CN" sz="2200" dirty="0">
                <a:latin typeface="微软雅黑" panose="020B0503020204020204" charset="-122"/>
                <a:ea typeface="微软雅黑" panose="020B0503020204020204" charset="-122"/>
                <a:cs typeface="微软雅黑" panose="020B0503020204020204" charset="-122"/>
              </a:rPr>
              <a:t>6 </a:t>
            </a:r>
            <a:r>
              <a:rPr lang="zh-CN" altLang="en-US" sz="2200" dirty="0">
                <a:latin typeface="微软雅黑" panose="020B0503020204020204" charset="-122"/>
                <a:ea typeface="微软雅黑" panose="020B0503020204020204" charset="-122"/>
                <a:cs typeface="微软雅黑" panose="020B0503020204020204" charset="-122"/>
              </a:rPr>
              <a:t>自儿子上大学后，他们一直在努力适应家里的安静和整洁。</a:t>
            </a:r>
            <a:r>
              <a:rPr lang="en-US" altLang="zh-CN" sz="2200" dirty="0">
                <a:latin typeface="微软雅黑" panose="020B0503020204020204" charset="-122"/>
                <a:ea typeface="微软雅黑" panose="020B0503020204020204" charset="-122"/>
                <a:cs typeface="微软雅黑" panose="020B0503020204020204" charset="-122"/>
              </a:rPr>
              <a:t>(adapt to)</a:t>
            </a:r>
          </a:p>
        </p:txBody>
      </p:sp>
      <p:sp>
        <p:nvSpPr>
          <p:cNvPr id="10" name="文本框 9"/>
          <p:cNvSpPr txBox="1"/>
          <p:nvPr/>
        </p:nvSpPr>
        <p:spPr>
          <a:xfrm>
            <a:off x="6897621" y="46454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2564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 xmlns:a16="http://schemas.microsoft.com/office/drawing/2014/main" id="{501430F6-64B4-48EF-A716-FA14C68AD8CB}"/>
              </a:ext>
            </a:extLst>
          </p:cNvPr>
          <p:cNvSpPr txBox="1"/>
          <p:nvPr/>
        </p:nvSpPr>
        <p:spPr>
          <a:xfrm>
            <a:off x="704413" y="3283049"/>
            <a:ext cx="10573186" cy="348813"/>
          </a:xfrm>
          <a:prstGeom prst="rect">
            <a:avLst/>
          </a:prstGeom>
          <a:noFill/>
        </p:spPr>
        <p:txBody>
          <a:bodyPr wrap="square" rtlCol="0">
            <a:spAutoFit/>
          </a:bodyPr>
          <a:lstStyle/>
          <a:p>
            <a:pPr algn="just">
              <a:lnSpc>
                <a:spcPts val="2000"/>
              </a:lnSpc>
            </a:pPr>
            <a:r>
              <a:rPr lang="en-US" altLang="zh-CN" sz="2400" dirty="0">
                <a:latin typeface="Calibri" panose="020F0502020204030204" pitchFamily="34" charset="0"/>
                <a:ea typeface="宋体" panose="02010600030101010101" pitchFamily="2" charset="-122"/>
                <a:cs typeface="Calibri" panose="020F0502020204030204" pitchFamily="34" charset="0"/>
              </a:rPr>
              <a:t>Once freshmen are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bored</a:t>
            </a:r>
            <a:r>
              <a:rPr lang="en-US" altLang="zh-CN" sz="2400" dirty="0">
                <a:latin typeface="Calibri" panose="020F0502020204030204" pitchFamily="34" charset="0"/>
                <a:ea typeface="宋体" panose="02010600030101010101" pitchFamily="2" charset="-122"/>
                <a:cs typeface="Calibri" panose="020F0502020204030204" pitchFamily="34" charset="0"/>
              </a:rPr>
              <a:t> by the old family rules, they </a:t>
            </a: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are ready to </a:t>
            </a:r>
            <a:r>
              <a:rPr lang="en-US" altLang="zh-CN" sz="2400" dirty="0">
                <a:latin typeface="Calibri" panose="020F0502020204030204" pitchFamily="34" charset="0"/>
                <a:ea typeface="宋体" panose="02010600030101010101" pitchFamily="2" charset="-122"/>
                <a:cs typeface="Calibri" panose="020F0502020204030204" pitchFamily="34" charset="0"/>
              </a:rPr>
              <a:t>return to school.</a:t>
            </a:r>
          </a:p>
        </p:txBody>
      </p:sp>
      <p:sp>
        <p:nvSpPr>
          <p:cNvPr id="27" name="文本框 26">
            <a:extLst>
              <a:ext uri="{FF2B5EF4-FFF2-40B4-BE49-F238E27FC236}">
                <a16:creationId xmlns="" xmlns:a16="http://schemas.microsoft.com/office/drawing/2014/main" id="{7882D6A8-1E74-488F-AA01-15EDF15C3DE1}"/>
              </a:ext>
            </a:extLst>
          </p:cNvPr>
          <p:cNvSpPr txBox="1"/>
          <p:nvPr/>
        </p:nvSpPr>
        <p:spPr>
          <a:xfrm>
            <a:off x="741620" y="4237922"/>
            <a:ext cx="10552581" cy="830997"/>
          </a:xfrm>
          <a:prstGeom prst="rect">
            <a:avLst/>
          </a:prstGeom>
          <a:noFill/>
        </p:spPr>
        <p:txBody>
          <a:bodyPr wrap="square" rtlCol="0">
            <a:spAutoFit/>
          </a:bodyPr>
          <a:lstStyle/>
          <a:p>
            <a:r>
              <a:rPr lang="en-US" altLang="zh-CN" sz="2400" dirty="0"/>
              <a:t>Since their son went to college, they have been trying to </a:t>
            </a:r>
            <a:r>
              <a:rPr lang="en-US" altLang="zh-CN" sz="2400" dirty="0">
                <a:solidFill>
                  <a:srgbClr val="C00000"/>
                </a:solidFill>
              </a:rPr>
              <a:t>adapt to </a:t>
            </a:r>
            <a:r>
              <a:rPr lang="en-US" altLang="zh-CN" sz="2400" dirty="0"/>
              <a:t>a quiet and clean house.</a:t>
            </a:r>
          </a:p>
        </p:txBody>
      </p:sp>
      <p:sp>
        <p:nvSpPr>
          <p:cNvPr id="28" name="动作按钮: 后退或前一项 27">
            <a:hlinkClick r:id="rId4" action="ppaction://hlinksldjump" highlightClick="1"/>
            <a:extLst>
              <a:ext uri="{FF2B5EF4-FFF2-40B4-BE49-F238E27FC236}">
                <a16:creationId xmlns="" xmlns:a16="http://schemas.microsoft.com/office/drawing/2014/main" id="{82B2A6D4-EBCA-4726-84DD-42F8E470654E}"/>
              </a:ext>
            </a:extLst>
          </p:cNvPr>
          <p:cNvSpPr/>
          <p:nvPr/>
        </p:nvSpPr>
        <p:spPr>
          <a:xfrm>
            <a:off x="10982323" y="5794763"/>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05704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Pre-writing Discussion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Discuss the following questions with your peers. Jot down your answers.</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 xmlns:a16="http://schemas.microsoft.com/office/drawing/2014/main" id="{E7F07915-57CA-46CD-8D8A-9868B279C407}"/>
              </a:ext>
            </a:extLst>
          </p:cNvPr>
          <p:cNvSpPr txBox="1"/>
          <p:nvPr/>
        </p:nvSpPr>
        <p:spPr>
          <a:xfrm>
            <a:off x="6884286" y="511798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 xmlns:a16="http://schemas.microsoft.com/office/drawing/2014/main" id="{E7F07915-57CA-46CD-8D8A-9868B279C407}"/>
              </a:ext>
            </a:extLst>
          </p:cNvPr>
          <p:cNvSpPr txBox="1"/>
          <p:nvPr/>
        </p:nvSpPr>
        <p:spPr>
          <a:xfrm>
            <a:off x="6923262" y="5391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a:extLst>
              <a:ext uri="{FF2B5EF4-FFF2-40B4-BE49-F238E27FC236}">
                <a16:creationId xmlns="" xmlns:a16="http://schemas.microsoft.com/office/drawing/2014/main" id="{18BC510F-52B1-4B80-B3D2-4E9012181EAE}"/>
              </a:ext>
            </a:extLst>
          </p:cNvPr>
          <p:cNvSpPr txBox="1"/>
          <p:nvPr/>
        </p:nvSpPr>
        <p:spPr>
          <a:xfrm>
            <a:off x="732234" y="3296179"/>
            <a:ext cx="9729939" cy="2173415"/>
          </a:xfrm>
          <a:prstGeom prst="rect">
            <a:avLst/>
          </a:prstGeom>
          <a:noFill/>
        </p:spPr>
        <p:txBody>
          <a:bodyPr wrap="square" rtlCol="0">
            <a:spAutoFit/>
          </a:bodyPr>
          <a:lstStyle/>
          <a:p>
            <a:pPr marL="457200" indent="-457200">
              <a:lnSpc>
                <a:spcPct val="114000"/>
              </a:lnSpc>
              <a:buFont typeface="Arial" charset="0"/>
              <a:buChar char="•"/>
            </a:pPr>
            <a:r>
              <a:rPr lang="en-US" altLang="zh-CN" sz="2400" dirty="0">
                <a:latin typeface="Calibri" panose="020F0502020204030204" pitchFamily="34" charset="0"/>
                <a:cs typeface="Calibri" panose="020F0502020204030204" pitchFamily="34" charset="0"/>
              </a:rPr>
              <a:t>Have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you</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ever</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visited</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your</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parents</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since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you</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entered</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college?</a:t>
            </a:r>
          </a:p>
          <a:p>
            <a:pPr marL="457200" indent="-457200">
              <a:lnSpc>
                <a:spcPct val="114000"/>
              </a:lnSpc>
              <a:buFont typeface="Arial" charset="0"/>
              <a:buChar char="•"/>
            </a:pPr>
            <a:r>
              <a:rPr lang="en-US" altLang="zh-CN" sz="2400" dirty="0">
                <a:latin typeface="Calibri" panose="020F0502020204030204" pitchFamily="34" charset="0"/>
                <a:cs typeface="Calibri" panose="020F0502020204030204" pitchFamily="34" charset="0"/>
              </a:rPr>
              <a:t>What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do</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you</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miss</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most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about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home?</a:t>
            </a:r>
          </a:p>
          <a:p>
            <a:pPr marL="457200" indent="-457200">
              <a:lnSpc>
                <a:spcPct val="114000"/>
              </a:lnSpc>
              <a:buFont typeface="Arial" charset="0"/>
              <a:buChar char="•"/>
            </a:pPr>
            <a:r>
              <a:rPr lang="en-US" altLang="zh-CN" sz="2400" dirty="0">
                <a:latin typeface="Calibri" panose="020F0502020204030204" pitchFamily="34" charset="0"/>
                <a:cs typeface="Calibri" panose="020F0502020204030204" pitchFamily="34" charset="0"/>
              </a:rPr>
              <a:t>What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did you do during your first return home?(If you have not returned home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yet, what do you want to do most upon returning home?)</a:t>
            </a:r>
          </a:p>
          <a:p>
            <a:pPr marL="457200" indent="-457200">
              <a:lnSpc>
                <a:spcPct val="114000"/>
              </a:lnSpc>
              <a:buFont typeface="Arial" charset="0"/>
              <a:buChar char="•"/>
            </a:pPr>
            <a:r>
              <a:rPr lang="en-US" altLang="zh-CN" sz="2400" dirty="0">
                <a:latin typeface="Calibri" panose="020F0502020204030204" pitchFamily="34" charset="0"/>
                <a:cs typeface="Calibri" panose="020F0502020204030204" pitchFamily="34" charset="0"/>
              </a:rPr>
              <a:t>What</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is</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your</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plan</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for</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the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coming</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winter</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break?</a:t>
            </a:r>
          </a:p>
        </p:txBody>
      </p:sp>
      <p:sp>
        <p:nvSpPr>
          <p:cNvPr id="21" name="文本框 20">
            <a:extLst>
              <a:ext uri="{FF2B5EF4-FFF2-40B4-BE49-F238E27FC236}">
                <a16:creationId xmlns="" xmlns:a16="http://schemas.microsoft.com/office/drawing/2014/main" id="{19294D1C-5678-4687-85A2-92C7CE2A2A67}"/>
              </a:ext>
            </a:extLst>
          </p:cNvPr>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15000330"/>
      </p:ext>
    </p:extLst>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73368" y="1631294"/>
            <a:ext cx="11152876" cy="16713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gn="l">
              <a:lnSpc>
                <a:spcPct val="114000"/>
              </a:lnSpc>
              <a:buClrTx/>
              <a:buSzTx/>
              <a:buFontTx/>
            </a:pPr>
            <a:r>
              <a:rPr lang="en-US" altLang="zh-CN" sz="2400" b="1" dirty="0">
                <a:solidFill>
                  <a:srgbClr val="FFC000"/>
                </a:solidFill>
                <a:latin typeface="Calibri" panose="020F0502020204030204" pitchFamily="34" charset="0"/>
                <a:cs typeface="Calibri" panose="020F0502020204030204" pitchFamily="34" charset="0"/>
              </a:rPr>
              <a:t>Step 2 Writing task</a:t>
            </a:r>
          </a:p>
          <a:p>
            <a:pPr marL="457200" indent="-457200" fontAlgn="auto">
              <a:lnSpc>
                <a:spcPct val="100000"/>
              </a:lnSpc>
              <a:buAutoNum type="arabicParenR"/>
            </a:pPr>
            <a:r>
              <a:rPr lang="en-US" altLang="zh-CN" sz="2400" i="1" dirty="0">
                <a:solidFill>
                  <a:srgbClr val="0070C0"/>
                </a:solidFill>
                <a:latin typeface="Calibri" panose="020F0502020204030204" pitchFamily="34" charset="0"/>
                <a:cs typeface="Calibri" panose="020F0502020204030204" pitchFamily="34" charset="0"/>
              </a:rPr>
              <a:t>Complete the following sentences following the examples, using the expressions in the brackets. </a:t>
            </a:r>
          </a:p>
        </p:txBody>
      </p:sp>
      <p:pic>
        <p:nvPicPr>
          <p:cNvPr id="17" name="图片 16"/>
          <p:cNvPicPr>
            <a:picLocks noChangeAspect="1"/>
          </p:cNvPicPr>
          <p:nvPr/>
        </p:nvPicPr>
        <p:blipFill>
          <a:blip r:embed="rId2"/>
          <a:stretch>
            <a:fillRect/>
          </a:stretch>
        </p:blipFill>
        <p:spPr>
          <a:xfrm>
            <a:off x="685882" y="1577514"/>
            <a:ext cx="640936" cy="562294"/>
          </a:xfrm>
          <a:prstGeom prst="rect">
            <a:avLst/>
          </a:prstGeom>
        </p:spPr>
      </p:pic>
      <p:sp>
        <p:nvSpPr>
          <p:cNvPr id="19" name="文本框 18"/>
          <p:cNvSpPr txBox="1"/>
          <p:nvPr/>
        </p:nvSpPr>
        <p:spPr>
          <a:xfrm>
            <a:off x="942340" y="3277235"/>
            <a:ext cx="10885805" cy="2618409"/>
          </a:xfrm>
          <a:prstGeom prst="rect">
            <a:avLst/>
          </a:prstGeom>
          <a:noFill/>
        </p:spPr>
        <p:txBody>
          <a:bodyPr wrap="square" rtlCol="0">
            <a:spAutoFit/>
          </a:bodyPr>
          <a:lstStyle/>
          <a:p>
            <a:pPr>
              <a:lnSpc>
                <a:spcPct val="114000"/>
              </a:lnSpc>
            </a:pPr>
            <a:r>
              <a:rPr lang="en-US" altLang="zh-CN" sz="2400" dirty="0">
                <a:latin typeface="Times New Roman" panose="02020603050405020304" pitchFamily="18" charset="0"/>
                <a:ea typeface="宋体" panose="02010600030101010101" pitchFamily="2" charset="-122"/>
              </a:rPr>
              <a:t>a. I went home </a:t>
            </a:r>
            <a:r>
              <a:rPr lang="en-US" altLang="zh-CN" sz="2400" dirty="0" smtClean="0">
                <a:latin typeface="Times New Roman" panose="02020603050405020304" pitchFamily="18" charset="0"/>
                <a:ea typeface="宋体" panose="02010600030101010101" pitchFamily="2" charset="-122"/>
              </a:rPr>
              <a:t>every</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time</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when </a:t>
            </a:r>
            <a:r>
              <a:rPr lang="en-US" altLang="zh-CN" sz="2400" dirty="0">
                <a:latin typeface="Times New Roman" panose="02020603050405020304" pitchFamily="18" charset="0"/>
                <a:ea typeface="宋体" panose="02010600030101010101" pitchFamily="2" charset="-122"/>
              </a:rPr>
              <a:t>I could to relax from all the heavy </a:t>
            </a:r>
            <a:r>
              <a:rPr lang="en-US" altLang="zh-CN" sz="2400" dirty="0" smtClean="0">
                <a:latin typeface="Times New Roman" panose="02020603050405020304" pitchFamily="18" charset="0"/>
                <a:ea typeface="宋体" panose="02010600030101010101" pitchFamily="2" charset="-122"/>
              </a:rPr>
              <a:t>work. (</a:t>
            </a:r>
            <a:r>
              <a:rPr lang="en-US" altLang="zh-CN" sz="2400" i="1" dirty="0" smtClean="0">
                <a:latin typeface="Times New Roman" panose="02020603050405020304" pitchFamily="18" charset="0"/>
                <a:ea typeface="宋体" panose="02010600030101010101" pitchFamily="2" charset="-122"/>
              </a:rPr>
              <a:t>whenever.</a:t>
            </a:r>
            <a:r>
              <a:rPr lang="en-US" altLang="zh-CN" sz="2400" dirty="0" smtClean="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nSpc>
                <a:spcPct val="114000"/>
              </a:lnSpc>
            </a:pPr>
            <a:r>
              <a:rPr lang="en-US" altLang="zh-CN" sz="2400" dirty="0">
                <a:latin typeface="Times New Roman" panose="02020603050405020304" pitchFamily="18" charset="0"/>
                <a:ea typeface="宋体" panose="02010600030101010101" pitchFamily="2" charset="-122"/>
              </a:rPr>
              <a:t>    I </a:t>
            </a:r>
            <a:r>
              <a:rPr lang="en-US" altLang="zh-CN" sz="2400" dirty="0" smtClean="0">
                <a:latin typeface="Times New Roman" panose="02020603050405020304" pitchFamily="18" charset="0"/>
                <a:ea typeface="宋体" panose="02010600030101010101" pitchFamily="2" charset="-122"/>
              </a:rPr>
              <a:t>went</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home</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________________</a:t>
            </a:r>
            <a:r>
              <a:rPr lang="zh-CN" altLang="en-US" sz="2400" dirty="0" smtClean="0">
                <a:latin typeface="Times New Roman" panose="02020603050405020304" pitchFamily="18" charset="0"/>
                <a:ea typeface="宋体" panose="02010600030101010101" pitchFamily="2" charset="-122"/>
              </a:rPr>
              <a:t> </a:t>
            </a:r>
            <a:r>
              <a:rPr lang="en-US" altLang="zh-CN" sz="2400" dirty="0">
                <a:latin typeface="Times New Roman" panose="02020603050405020304" pitchFamily="18" charset="0"/>
                <a:ea typeface="宋体" panose="02010600030101010101" pitchFamily="2" charset="-122"/>
              </a:rPr>
              <a:t>to relax from all the heavy work.   </a:t>
            </a:r>
          </a:p>
          <a:p>
            <a:pPr>
              <a:lnSpc>
                <a:spcPct val="114000"/>
              </a:lnSpc>
            </a:pPr>
            <a:r>
              <a:rPr lang="en-US" altLang="zh-CN" sz="2400" dirty="0">
                <a:latin typeface="Times New Roman" panose="02020603050405020304" pitchFamily="18" charset="0"/>
                <a:ea typeface="宋体" panose="02010600030101010101" pitchFamily="2" charset="-122"/>
              </a:rPr>
              <a:t>b. </a:t>
            </a:r>
            <a:r>
              <a:rPr lang="en-US" altLang="zh-CN" sz="2400" dirty="0" smtClean="0">
                <a:latin typeface="Times New Roman" panose="02020603050405020304" pitchFamily="18" charset="0"/>
                <a:ea typeface="宋体" panose="02010600030101010101" pitchFamily="2" charset="-122"/>
              </a:rPr>
              <a:t>No</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matter</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when </a:t>
            </a:r>
            <a:r>
              <a:rPr lang="en-US" altLang="zh-CN" sz="2400" dirty="0">
                <a:latin typeface="Times New Roman" panose="02020603050405020304" pitchFamily="18" charset="0"/>
                <a:ea typeface="宋体" panose="02010600030101010101" pitchFamily="2" charset="-122"/>
              </a:rPr>
              <a:t>I took a walk on </a:t>
            </a:r>
            <a:r>
              <a:rPr lang="en-US" altLang="zh-CN" sz="2400" dirty="0" smtClean="0">
                <a:latin typeface="Times New Roman" panose="02020603050405020304" pitchFamily="18" charset="0"/>
                <a:ea typeface="宋体" panose="02010600030101010101" pitchFamily="2" charset="-122"/>
              </a:rPr>
              <a:t>campus,</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think</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of</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home. (</a:t>
            </a:r>
            <a:r>
              <a:rPr lang="en-US" altLang="zh-CN" sz="2400" i="1" dirty="0" smtClean="0">
                <a:latin typeface="Times New Roman" panose="02020603050405020304" pitchFamily="18" charset="0"/>
                <a:ea typeface="宋体" panose="02010600030101010101" pitchFamily="2" charset="-122"/>
              </a:rPr>
              <a:t>whenever</a:t>
            </a:r>
            <a:r>
              <a:rPr lang="en-US" altLang="zh-CN" sz="2400" dirty="0" smtClean="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nSpc>
                <a:spcPct val="114000"/>
              </a:lnSpc>
            </a:pPr>
            <a:r>
              <a:rPr lang="en-US" altLang="zh-CN" sz="2400" dirty="0" smtClean="0">
                <a:latin typeface="Times New Roman" panose="02020603050405020304" pitchFamily="18" charset="0"/>
                <a:ea typeface="宋体" panose="02010600030101010101" pitchFamily="2" charset="-122"/>
              </a:rPr>
              <a:t>    __________</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 </a:t>
            </a:r>
            <a:r>
              <a:rPr lang="en-US" altLang="zh-CN" sz="2400" dirty="0">
                <a:latin typeface="Times New Roman" panose="02020603050405020304" pitchFamily="18" charset="0"/>
                <a:ea typeface="宋体" panose="02010600030101010101" pitchFamily="2" charset="-122"/>
              </a:rPr>
              <a:t>took a walk on </a:t>
            </a:r>
            <a:r>
              <a:rPr lang="en-US" altLang="zh-CN" sz="2400" dirty="0" smtClean="0">
                <a:latin typeface="Times New Roman" panose="02020603050405020304" pitchFamily="18" charset="0"/>
                <a:ea typeface="宋体" panose="02010600030101010101" pitchFamily="2" charset="-122"/>
              </a:rPr>
              <a:t>campus,</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think</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of</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home.</a:t>
            </a:r>
            <a:endParaRPr lang="en-US" altLang="zh-CN" sz="2400" dirty="0">
              <a:latin typeface="Times New Roman" panose="02020603050405020304" pitchFamily="18" charset="0"/>
              <a:ea typeface="宋体" panose="02010600030101010101" pitchFamily="2" charset="-122"/>
            </a:endParaRPr>
          </a:p>
          <a:p>
            <a:pPr>
              <a:lnSpc>
                <a:spcPct val="114000"/>
              </a:lnSpc>
            </a:pPr>
            <a:r>
              <a:rPr lang="en-US" altLang="zh-CN" sz="2400" dirty="0">
                <a:latin typeface="Times New Roman" panose="02020603050405020304" pitchFamily="18" charset="0"/>
                <a:ea typeface="宋体" panose="02010600030101010101" pitchFamily="2" charset="-122"/>
              </a:rPr>
              <a:t>c. </a:t>
            </a:r>
            <a:r>
              <a:rPr lang="en-US" altLang="zh-CN" sz="2400" dirty="0" smtClean="0">
                <a:latin typeface="Times New Roman" panose="02020603050405020304" pitchFamily="18" charset="0"/>
                <a:ea typeface="宋体" panose="02010600030101010101" pitchFamily="2" charset="-122"/>
              </a:rPr>
              <a:t>It used </a:t>
            </a:r>
            <a:r>
              <a:rPr lang="en-US" altLang="zh-CN" sz="2400" dirty="0">
                <a:latin typeface="Times New Roman" panose="02020603050405020304" pitchFamily="18" charset="0"/>
                <a:ea typeface="宋体" panose="02010600030101010101" pitchFamily="2" charset="-122"/>
              </a:rPr>
              <a:t>to be </a:t>
            </a:r>
            <a:r>
              <a:rPr lang="en-US" altLang="zh-CN" sz="2400" dirty="0" smtClean="0">
                <a:latin typeface="Times New Roman" panose="02020603050405020304" pitchFamily="18" charset="0"/>
                <a:ea typeface="宋体" panose="02010600030101010101" pitchFamily="2" charset="-122"/>
              </a:rPr>
              <a:t>easy</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for </a:t>
            </a:r>
            <a:r>
              <a:rPr lang="en-US" altLang="zh-CN" sz="2400" dirty="0">
                <a:latin typeface="Times New Roman" panose="02020603050405020304" pitchFamily="18" charset="0"/>
                <a:ea typeface="宋体" panose="02010600030101010101" pitchFamily="2" charset="-122"/>
              </a:rPr>
              <a:t>me to go back </a:t>
            </a:r>
            <a:r>
              <a:rPr lang="en-US" altLang="zh-CN" sz="2400" dirty="0" smtClean="0">
                <a:latin typeface="Times New Roman" panose="02020603050405020304" pitchFamily="18" charset="0"/>
                <a:ea typeface="宋体" panose="02010600030101010101" pitchFamily="2" charset="-122"/>
              </a:rPr>
              <a:t>home.</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But</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now</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it</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is</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not</a:t>
            </a:r>
            <a:r>
              <a:rPr lang="en-US" altLang="zh-CN" sz="2400" dirty="0">
                <a:latin typeface="Times New Roman" panose="02020603050405020304" pitchFamily="18" charset="0"/>
                <a:ea typeface="宋体" panose="02010600030101010101" pitchFamily="2" charset="-122"/>
              </a:rPr>
              <a:t>.</a:t>
            </a:r>
            <a:r>
              <a:rPr lang="en-US" altLang="zh-CN" sz="2400" dirty="0" smtClean="0">
                <a:latin typeface="Times New Roman" panose="02020603050405020304" pitchFamily="18" charset="0"/>
                <a:ea typeface="宋体" panose="02010600030101010101" pitchFamily="2" charset="-122"/>
              </a:rPr>
              <a:t> (</a:t>
            </a:r>
            <a:r>
              <a:rPr lang="en-US" altLang="zh-CN" sz="2400" i="1" dirty="0" smtClean="0">
                <a:latin typeface="Times New Roman" panose="02020603050405020304" pitchFamily="18" charset="0"/>
                <a:ea typeface="宋体" panose="02010600030101010101" pitchFamily="2" charset="-122"/>
              </a:rPr>
              <a:t>as</a:t>
            </a:r>
            <a:r>
              <a:rPr lang="mr-IN" altLang="zh-CN" sz="2400" i="1" dirty="0" smtClean="0">
                <a:latin typeface="Times New Roman" panose="02020603050405020304" pitchFamily="18" charset="0"/>
                <a:ea typeface="宋体" panose="02010600030101010101" pitchFamily="2" charset="-122"/>
              </a:rPr>
              <a:t>…</a:t>
            </a:r>
            <a:r>
              <a:rPr lang="en-US" altLang="zh-CN" sz="2400" i="1" dirty="0" smtClean="0">
                <a:latin typeface="Times New Roman" panose="02020603050405020304" pitchFamily="18" charset="0"/>
                <a:ea typeface="宋体" panose="02010600030101010101" pitchFamily="2" charset="-122"/>
              </a:rPr>
              <a:t>as</a:t>
            </a:r>
            <a:r>
              <a:rPr lang="en-US" altLang="zh-CN" sz="2400" dirty="0" smtClean="0">
                <a:latin typeface="Times New Roman" panose="02020603050405020304" pitchFamily="18" charset="0"/>
                <a:ea typeface="宋体" panose="02010600030101010101" pitchFamily="2" charset="-122"/>
              </a:rPr>
              <a:t>)</a:t>
            </a:r>
            <a:endParaRPr lang="en-US" altLang="zh-CN" sz="2400" dirty="0">
              <a:latin typeface="Times New Roman" panose="02020603050405020304" pitchFamily="18" charset="0"/>
              <a:ea typeface="宋体" panose="02010600030101010101" pitchFamily="2" charset="-122"/>
            </a:endParaRPr>
          </a:p>
          <a:p>
            <a:pPr>
              <a:lnSpc>
                <a:spcPct val="114000"/>
              </a:lnSpc>
            </a:pPr>
            <a:r>
              <a:rPr lang="en-US" altLang="zh-CN" sz="2400" dirty="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  It</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is</a:t>
            </a:r>
            <a:r>
              <a:rPr lang="zh-CN" altLang="en-US" sz="2400" dirty="0" smtClean="0">
                <a:latin typeface="Times New Roman" panose="02020603050405020304" pitchFamily="18" charset="0"/>
                <a:ea typeface="宋体" panose="02010600030101010101" pitchFamily="2" charset="-122"/>
              </a:rPr>
              <a:t> </a:t>
            </a:r>
            <a:r>
              <a:rPr lang="en-US" altLang="zh-CN" sz="2400" dirty="0" smtClean="0">
                <a:latin typeface="Times New Roman" panose="02020603050405020304" pitchFamily="18" charset="0"/>
                <a:ea typeface="宋体" panose="02010600030101010101" pitchFamily="2" charset="-122"/>
              </a:rPr>
              <a:t>not ____________ </a:t>
            </a:r>
            <a:r>
              <a:rPr lang="en-US" altLang="zh-CN" sz="2400" dirty="0">
                <a:latin typeface="Times New Roman" panose="02020603050405020304" pitchFamily="18" charset="0"/>
                <a:ea typeface="宋体" panose="02010600030101010101" pitchFamily="2" charset="-122"/>
              </a:rPr>
              <a:t>it used to be for me to go back home now. </a:t>
            </a:r>
          </a:p>
        </p:txBody>
      </p:sp>
      <p:sp>
        <p:nvSpPr>
          <p:cNvPr id="37" name="箭头: 下 36"/>
          <p:cNvSpPr/>
          <p:nvPr/>
        </p:nvSpPr>
        <p:spPr>
          <a:xfrm>
            <a:off x="650240" y="3359764"/>
            <a:ext cx="422910" cy="2473981"/>
          </a:xfrm>
          <a:prstGeom prst="downArrow">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1365203" y="4486890"/>
            <a:ext cx="1447832" cy="461665"/>
          </a:xfrm>
          <a:prstGeom prst="rect">
            <a:avLst/>
          </a:prstGeom>
          <a:noFill/>
        </p:spPr>
        <p:txBody>
          <a:bodyPr wrap="none" rtlCol="0">
            <a:spAutoFit/>
          </a:bodyPr>
          <a:lstStyle/>
          <a:p>
            <a:pPr algn="l"/>
            <a:r>
              <a:rPr lang="en-US" altLang="zh-CN" sz="2400" dirty="0" smtClean="0">
                <a:solidFill>
                  <a:srgbClr val="C00000"/>
                </a:solidFill>
                <a:effectLst/>
                <a:latin typeface="Times New Roman" panose="02020603050405020304" pitchFamily="18" charset="0"/>
                <a:ea typeface="宋体" panose="02010600030101010101" pitchFamily="2" charset="-122"/>
              </a:rPr>
              <a:t>Whenever</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2" name="文本框 31"/>
          <p:cNvSpPr txBox="1"/>
          <p:nvPr/>
        </p:nvSpPr>
        <p:spPr>
          <a:xfrm>
            <a:off x="2967353" y="3657547"/>
            <a:ext cx="2396810" cy="461665"/>
          </a:xfrm>
          <a:prstGeom prst="rect">
            <a:avLst/>
          </a:prstGeom>
          <a:noFill/>
        </p:spPr>
        <p:txBody>
          <a:bodyPr wrap="none" rtlCol="0">
            <a:spAutoFit/>
          </a:bodyPr>
          <a:lstStyle/>
          <a:p>
            <a:pPr algn="l"/>
            <a:r>
              <a:rPr lang="en-US" altLang="zh-CN" sz="2400" dirty="0">
                <a:solidFill>
                  <a:srgbClr val="C00000"/>
                </a:solidFill>
                <a:latin typeface="Times New Roman" panose="02020603050405020304" pitchFamily="18" charset="0"/>
                <a:ea typeface="宋体" panose="02010600030101010101" pitchFamily="2" charset="-122"/>
              </a:rPr>
              <a:t>w</a:t>
            </a:r>
            <a:r>
              <a:rPr lang="en-US" altLang="zh-CN" sz="2400" dirty="0" smtClean="0">
                <a:solidFill>
                  <a:srgbClr val="C00000"/>
                </a:solidFill>
                <a:effectLst/>
                <a:latin typeface="Times New Roman" panose="02020603050405020304" pitchFamily="18" charset="0"/>
                <a:ea typeface="宋体" panose="02010600030101010101" pitchFamily="2" charset="-122"/>
              </a:rPr>
              <a:t>henever</a:t>
            </a:r>
            <a:r>
              <a:rPr lang="zh-CN" altLang="en-US" sz="2400" dirty="0" smtClean="0">
                <a:solidFill>
                  <a:srgbClr val="C00000"/>
                </a:solidFill>
                <a:effectLst/>
                <a:latin typeface="Times New Roman" panose="02020603050405020304" pitchFamily="18" charset="0"/>
                <a:ea typeface="宋体" panose="02010600030101010101" pitchFamily="2" charset="-122"/>
              </a:rPr>
              <a:t> </a:t>
            </a:r>
            <a:r>
              <a:rPr lang="en-US" altLang="zh-CN" sz="2400" dirty="0" smtClean="0">
                <a:solidFill>
                  <a:srgbClr val="C00000"/>
                </a:solidFill>
                <a:effectLst/>
                <a:latin typeface="Times New Roman" panose="02020603050405020304" pitchFamily="18" charset="0"/>
                <a:ea typeface="宋体" panose="02010600030101010101" pitchFamily="2" charset="-122"/>
              </a:rPr>
              <a:t>I</a:t>
            </a:r>
            <a:r>
              <a:rPr lang="zh-CN" altLang="en-US" sz="2400" dirty="0" smtClean="0">
                <a:solidFill>
                  <a:srgbClr val="C00000"/>
                </a:solidFill>
                <a:effectLst/>
                <a:latin typeface="Times New Roman" panose="02020603050405020304" pitchFamily="18" charset="0"/>
                <a:ea typeface="宋体" panose="02010600030101010101" pitchFamily="2" charset="-122"/>
              </a:rPr>
              <a:t> </a:t>
            </a:r>
            <a:r>
              <a:rPr lang="en-US" altLang="zh-CN" sz="2400" dirty="0" smtClean="0">
                <a:solidFill>
                  <a:srgbClr val="C00000"/>
                </a:solidFill>
                <a:effectLst/>
                <a:latin typeface="Times New Roman" panose="02020603050405020304" pitchFamily="18" charset="0"/>
                <a:ea typeface="宋体" panose="02010600030101010101" pitchFamily="2" charset="-122"/>
              </a:rPr>
              <a:t>could</a:t>
            </a:r>
            <a:r>
              <a:rPr lang="zh-CN" altLang="en-US" sz="2400" dirty="0" smtClean="0">
                <a:solidFill>
                  <a:srgbClr val="C00000"/>
                </a:solidFill>
                <a:effectLst/>
                <a:latin typeface="Times New Roman" panose="02020603050405020304" pitchFamily="18" charset="0"/>
                <a:ea typeface="宋体" panose="02010600030101010101" pitchFamily="2" charset="-122"/>
              </a:rPr>
              <a:t> </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sp>
        <p:nvSpPr>
          <p:cNvPr id="33" name="文本框 32"/>
          <p:cNvSpPr txBox="1"/>
          <p:nvPr/>
        </p:nvSpPr>
        <p:spPr>
          <a:xfrm>
            <a:off x="2466437" y="5303488"/>
            <a:ext cx="1475084" cy="461665"/>
          </a:xfrm>
          <a:prstGeom prst="rect">
            <a:avLst/>
          </a:prstGeom>
          <a:noFill/>
        </p:spPr>
        <p:txBody>
          <a:bodyPr wrap="none" rtlCol="0">
            <a:spAutoFit/>
          </a:bodyPr>
          <a:lstStyle/>
          <a:p>
            <a:pPr algn="l"/>
            <a:r>
              <a:rPr lang="en-US" altLang="zh-CN" sz="2400" dirty="0">
                <a:solidFill>
                  <a:srgbClr val="C00000"/>
                </a:solidFill>
                <a:effectLst/>
                <a:latin typeface="Times New Roman" panose="02020603050405020304" pitchFamily="18" charset="0"/>
                <a:ea typeface="宋体" panose="02010600030101010101" pitchFamily="2" charset="-122"/>
              </a:rPr>
              <a:t> </a:t>
            </a:r>
            <a:r>
              <a:rPr lang="en-US" altLang="zh-CN" sz="2400" dirty="0" smtClean="0">
                <a:solidFill>
                  <a:srgbClr val="C00000"/>
                </a:solidFill>
                <a:effectLst/>
                <a:latin typeface="Times New Roman" panose="02020603050405020304" pitchFamily="18" charset="0"/>
                <a:ea typeface="宋体" panose="02010600030101010101" pitchFamily="2" charset="-122"/>
              </a:rPr>
              <a:t>as</a:t>
            </a:r>
            <a:r>
              <a:rPr lang="zh-CN" altLang="en-US" sz="2400" dirty="0" smtClean="0">
                <a:solidFill>
                  <a:srgbClr val="C00000"/>
                </a:solidFill>
                <a:effectLst/>
                <a:latin typeface="Times New Roman" panose="02020603050405020304" pitchFamily="18" charset="0"/>
                <a:ea typeface="宋体" panose="02010600030101010101" pitchFamily="2" charset="-122"/>
              </a:rPr>
              <a:t> </a:t>
            </a:r>
            <a:r>
              <a:rPr lang="en-US" altLang="zh-CN" sz="2400" dirty="0" smtClean="0">
                <a:solidFill>
                  <a:srgbClr val="C00000"/>
                </a:solidFill>
                <a:effectLst/>
                <a:latin typeface="Times New Roman" panose="02020603050405020304" pitchFamily="18" charset="0"/>
                <a:ea typeface="宋体" panose="02010600030101010101" pitchFamily="2" charset="-122"/>
              </a:rPr>
              <a:t>easy</a:t>
            </a:r>
            <a:r>
              <a:rPr lang="zh-CN" altLang="en-US" sz="2400" dirty="0" smtClean="0">
                <a:solidFill>
                  <a:srgbClr val="C00000"/>
                </a:solidFill>
                <a:effectLst/>
                <a:latin typeface="Times New Roman" panose="02020603050405020304" pitchFamily="18" charset="0"/>
                <a:ea typeface="宋体" panose="02010600030101010101" pitchFamily="2" charset="-122"/>
              </a:rPr>
              <a:t> </a:t>
            </a:r>
            <a:r>
              <a:rPr lang="en-US" altLang="zh-CN" sz="2400" dirty="0" smtClean="0">
                <a:solidFill>
                  <a:srgbClr val="C00000"/>
                </a:solidFill>
                <a:effectLst/>
                <a:latin typeface="Times New Roman" panose="02020603050405020304" pitchFamily="18" charset="0"/>
                <a:ea typeface="宋体" panose="02010600030101010101" pitchFamily="2" charset="-122"/>
              </a:rPr>
              <a:t>as</a:t>
            </a:r>
            <a:endParaRPr lang="zh-CN" altLang="en-US" sz="2400" dirty="0">
              <a:solidFill>
                <a:srgbClr val="C00000"/>
              </a:solidFill>
              <a:effectLst/>
              <a:latin typeface="Times New Roman" panose="02020603050405020304" pitchFamily="18" charset="0"/>
              <a:ea typeface="宋体" panose="02010600030101010101" pitchFamily="2" charset="-122"/>
            </a:endParaRPr>
          </a:p>
        </p:txBody>
      </p:sp>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206064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1" grpId="0"/>
      <p:bldP spid="32" grpId="0"/>
      <p:bldP spid="3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673022"/>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a:p>
            <a:r>
              <a:rPr lang="en-US" altLang="zh-CN" sz="2400" i="1" dirty="0" smtClean="0">
                <a:solidFill>
                  <a:srgbClr val="0070C0"/>
                </a:solidFill>
                <a:latin typeface="Calibri" panose="020F0502020204030204" pitchFamily="34" charset="0"/>
                <a:cs typeface="Calibri" panose="020F0502020204030204" pitchFamily="34" charset="0"/>
              </a:rPr>
              <a:t>2</a:t>
            </a:r>
            <a:r>
              <a:rPr lang="en-US" altLang="zh-CN" sz="2400" i="1" dirty="0" smtClean="0">
                <a:solidFill>
                  <a:srgbClr val="0070C0"/>
                </a:solidFill>
                <a:latin typeface="Calibri" panose="020F0502020204030204" pitchFamily="34" charset="0"/>
                <a:cs typeface="Calibri" panose="020F0502020204030204" pitchFamily="34" charset="0"/>
              </a:rPr>
              <a:t>)</a:t>
            </a:r>
            <a:r>
              <a:rPr lang="zh-CN" altLang="en-US" sz="2400" i="1" dirty="0" smtClean="0">
                <a:solidFill>
                  <a:srgbClr val="0070C0"/>
                </a:solidFill>
                <a:latin typeface="Calibri" panose="020F0502020204030204" pitchFamily="34" charset="0"/>
                <a:cs typeface="Calibri" panose="020F0502020204030204" pitchFamily="34" charset="0"/>
              </a:rPr>
              <a:t> </a:t>
            </a:r>
            <a:r>
              <a:rPr lang="en-US" altLang="zh-CN" sz="2400" i="1" dirty="0" smtClean="0">
                <a:solidFill>
                  <a:srgbClr val="0070C0"/>
                </a:solidFill>
                <a:latin typeface="Calibri" panose="020F0502020204030204" pitchFamily="34" charset="0"/>
                <a:cs typeface="Calibri" panose="020F0502020204030204" pitchFamily="34" charset="0"/>
              </a:rPr>
              <a:t>Write </a:t>
            </a:r>
            <a:r>
              <a:rPr lang="en-US" altLang="zh-CN" sz="2400" i="1" dirty="0">
                <a:solidFill>
                  <a:srgbClr val="0070C0"/>
                </a:solidFill>
                <a:latin typeface="Calibri" panose="020F0502020204030204" pitchFamily="34" charset="0"/>
                <a:cs typeface="Calibri" panose="020F0502020204030204" pitchFamily="34" charset="0"/>
              </a:rPr>
              <a:t>a short essay of no less than 250 words to reflect on what home means to you after you entered college.</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 xmlns:a16="http://schemas.microsoft.com/office/drawing/2014/main" id="{E7F07915-57CA-46CD-8D8A-9868B279C407}"/>
              </a:ext>
            </a:extLst>
          </p:cNvPr>
          <p:cNvSpPr txBox="1"/>
          <p:nvPr/>
        </p:nvSpPr>
        <p:spPr>
          <a:xfrm>
            <a:off x="6884286" y="511798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 xmlns:a16="http://schemas.microsoft.com/office/drawing/2014/main" id="{E7F07915-57CA-46CD-8D8A-9868B279C407}"/>
              </a:ext>
            </a:extLst>
          </p:cNvPr>
          <p:cNvSpPr txBox="1"/>
          <p:nvPr/>
        </p:nvSpPr>
        <p:spPr>
          <a:xfrm>
            <a:off x="6923262" y="5391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1" name="文本框 20">
            <a:extLst>
              <a:ext uri="{FF2B5EF4-FFF2-40B4-BE49-F238E27FC236}">
                <a16:creationId xmlns="" xmlns:a16="http://schemas.microsoft.com/office/drawing/2014/main" id="{19294D1C-5678-4687-85A2-92C7CE2A2A67}"/>
              </a:ext>
            </a:extLst>
          </p:cNvPr>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2" name="文本框 21">
            <a:extLst>
              <a:ext uri="{FF2B5EF4-FFF2-40B4-BE49-F238E27FC236}">
                <a16:creationId xmlns="" xmlns:a16="http://schemas.microsoft.com/office/drawing/2014/main" id="{36163447-3D17-41AB-A99D-FB9831248E98}"/>
              </a:ext>
            </a:extLst>
          </p:cNvPr>
          <p:cNvSpPr txBox="1"/>
          <p:nvPr/>
        </p:nvSpPr>
        <p:spPr>
          <a:xfrm>
            <a:off x="773112" y="3551927"/>
            <a:ext cx="10783888" cy="1826141"/>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lnSpc>
                <a:spcPts val="2000"/>
              </a:lnSpc>
            </a:pP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Essay</a:t>
            </a:r>
            <a:r>
              <a:rPr lang="zh-CN" altLang="en-US"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from</a:t>
            </a:r>
            <a:r>
              <a:rPr lang="zh-CN" altLang="en-US"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a:t>
            </a:r>
            <a:r>
              <a:rPr lang="zh-CN" altLang="en-US"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Student:</a:t>
            </a:r>
          </a:p>
          <a:p>
            <a:r>
              <a:rPr lang="en-US" sz="2400" dirty="0"/>
              <a:t>The high school I attended was a boarding school. During those three years I had a lot of assignments to do and the meals in the school canteen were not good, so my home seemed to be a heaven where I could have the most delicious food and comfortable bed. I went home whenever I could to relax from all the heavy work.</a:t>
            </a:r>
          </a:p>
        </p:txBody>
      </p:sp>
    </p:spTree>
    <p:extLst>
      <p:ext uri="{BB962C8B-B14F-4D97-AF65-F5344CB8AC3E}">
        <p14:creationId xmlns:p14="http://schemas.microsoft.com/office/powerpoint/2010/main" val="164248696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grpId="1" nodeType="clickEffect">
                                  <p:stCondLst>
                                    <p:cond delay="0"/>
                                  </p:stCondLst>
                                  <p:childTnLst>
                                    <p:animEffect transition="out" filter="blinds(horizontal)">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Writing task</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 xmlns:a16="http://schemas.microsoft.com/office/drawing/2014/main" id="{E7F07915-57CA-46CD-8D8A-9868B279C407}"/>
              </a:ext>
            </a:extLst>
          </p:cNvPr>
          <p:cNvSpPr txBox="1"/>
          <p:nvPr/>
        </p:nvSpPr>
        <p:spPr>
          <a:xfrm>
            <a:off x="6884286" y="511798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 xmlns:a16="http://schemas.microsoft.com/office/drawing/2014/main" id="{E7F07915-57CA-46CD-8D8A-9868B279C407}"/>
              </a:ext>
            </a:extLst>
          </p:cNvPr>
          <p:cNvSpPr txBox="1"/>
          <p:nvPr/>
        </p:nvSpPr>
        <p:spPr>
          <a:xfrm>
            <a:off x="6923262" y="5391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1" name="文本框 20">
            <a:extLst>
              <a:ext uri="{FF2B5EF4-FFF2-40B4-BE49-F238E27FC236}">
                <a16:creationId xmlns="" xmlns:a16="http://schemas.microsoft.com/office/drawing/2014/main" id="{19294D1C-5678-4687-85A2-92C7CE2A2A67}"/>
              </a:ext>
            </a:extLst>
          </p:cNvPr>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2" name="文本框 21">
            <a:extLst>
              <a:ext uri="{FF2B5EF4-FFF2-40B4-BE49-F238E27FC236}">
                <a16:creationId xmlns="" xmlns:a16="http://schemas.microsoft.com/office/drawing/2014/main" id="{36163447-3D17-41AB-A99D-FB9831248E98}"/>
              </a:ext>
            </a:extLst>
          </p:cNvPr>
          <p:cNvSpPr txBox="1"/>
          <p:nvPr/>
        </p:nvSpPr>
        <p:spPr>
          <a:xfrm>
            <a:off x="773112" y="2561327"/>
            <a:ext cx="10783888" cy="378565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2400" dirty="0"/>
              <a:t>After I entered college, everything was fresh in the beginning and I was excited to live in a new city and to make some new friends, but gradually I began to feel lonely. And that familiar feeling of “homesickness” seeped in. Whenever I took a walk on campus with my roommates after dinner, the beautiful sunset and the lovely trees and flowers made me think of my home because I used to walk around in the courtyard with my grandparents at sunset before I entered college. At that moment, I suddenly realized I was far away from my home and my family. It is not as easy as it used to be for me to go back home now, but I feel closer to home. Home is less a geographic location than a place where my heart finds comfort and warmth, a place always waiting to embrace me after a long journey.</a:t>
            </a:r>
          </a:p>
        </p:txBody>
      </p:sp>
    </p:spTree>
    <p:extLst>
      <p:ext uri="{BB962C8B-B14F-4D97-AF65-F5344CB8AC3E}">
        <p14:creationId xmlns:p14="http://schemas.microsoft.com/office/powerpoint/2010/main" val="39929092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xit" presetSubtype="10" fill="hold" grpId="1" nodeType="clickEffect">
                                  <p:stCondLst>
                                    <p:cond delay="0"/>
                                  </p:stCondLst>
                                  <p:childTnLst>
                                    <p:animEffect transition="out" filter="blinds(horizontal)">
                                      <p:cBhvr>
                                        <p:cTn id="12" dur="500"/>
                                        <p:tgtEl>
                                          <p:spTgt spid="22"/>
                                        </p:tgtEl>
                                      </p:cBhvr>
                                    </p:animEffect>
                                    <p:set>
                                      <p:cBhvr>
                                        <p:cTn id="1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2197396"/>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Peer Conferencing and Revision</a:t>
            </a:r>
          </a:p>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Work in groups of four and share the paragraph you have written with your peers. Revise it based on the feedback from your peers, and then post it on the course folder.</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a:extLst>
              <a:ext uri="{FF2B5EF4-FFF2-40B4-BE49-F238E27FC236}">
                <a16:creationId xmlns="" xmlns:a16="http://schemas.microsoft.com/office/drawing/2014/main" id="{E7F07915-57CA-46CD-8D8A-9868B279C407}"/>
              </a:ext>
            </a:extLst>
          </p:cNvPr>
          <p:cNvSpPr txBox="1"/>
          <p:nvPr/>
        </p:nvSpPr>
        <p:spPr>
          <a:xfrm>
            <a:off x="6884286" y="511798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a:extLst>
              <a:ext uri="{FF2B5EF4-FFF2-40B4-BE49-F238E27FC236}">
                <a16:creationId xmlns="" xmlns:a16="http://schemas.microsoft.com/office/drawing/2014/main" id="{E7F07915-57CA-46CD-8D8A-9868B279C407}"/>
              </a:ext>
            </a:extLst>
          </p:cNvPr>
          <p:cNvSpPr txBox="1"/>
          <p:nvPr/>
        </p:nvSpPr>
        <p:spPr>
          <a:xfrm>
            <a:off x="6923262" y="5391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1" name="文本框 20">
            <a:extLst>
              <a:ext uri="{FF2B5EF4-FFF2-40B4-BE49-F238E27FC236}">
                <a16:creationId xmlns="" xmlns:a16="http://schemas.microsoft.com/office/drawing/2014/main" id="{19294D1C-5678-4687-85A2-92C7CE2A2A67}"/>
              </a:ext>
            </a:extLst>
          </p:cNvPr>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72037382"/>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1783080"/>
            <a:ext cx="10327804" cy="830997"/>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2. What do you expect of the coming winter break? How will you get along with your parents, your high school friends, and your relatives? Discuss with your peers.</a:t>
            </a: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384664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3846647"/>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91704"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Work in pairs and answer the questions: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0891071" y="5795467"/>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18" name="Picture 5">
            <a:extLst>
              <a:ext uri="{FF2B5EF4-FFF2-40B4-BE49-F238E27FC236}">
                <a16:creationId xmlns="" xmlns:a16="http://schemas.microsoft.com/office/drawing/2014/main" id="{900571E8-B8ED-483F-8038-DCE9406E59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262896" y="5321174"/>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a:extLst>
              <a:ext uri="{FF2B5EF4-FFF2-40B4-BE49-F238E27FC236}">
                <a16:creationId xmlns="" xmlns:a16="http://schemas.microsoft.com/office/drawing/2014/main" id="{E7EE8BAF-0A37-4C8E-806C-470CBAD3C6E6}"/>
              </a:ext>
            </a:extLst>
          </p:cNvPr>
          <p:cNvSpPr>
            <a:spLocks noChangeArrowheads="1"/>
          </p:cNvSpPr>
          <p:nvPr/>
        </p:nvSpPr>
        <p:spPr bwMode="auto">
          <a:xfrm>
            <a:off x="1598395" y="5321173"/>
            <a:ext cx="2892745"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28" name="文本框 27">
            <a:extLst>
              <a:ext uri="{FF2B5EF4-FFF2-40B4-BE49-F238E27FC236}">
                <a16:creationId xmlns="" xmlns:a16="http://schemas.microsoft.com/office/drawing/2014/main" id="{D6E3DAD3-7BD9-4835-9DB7-BD7C43864747}"/>
              </a:ext>
            </a:extLst>
          </p:cNvPr>
          <p:cNvSpPr txBox="1"/>
          <p:nvPr/>
        </p:nvSpPr>
        <p:spPr>
          <a:xfrm>
            <a:off x="707971" y="2806686"/>
            <a:ext cx="10884940" cy="1938992"/>
          </a:xfrm>
          <a:prstGeom prst="rect">
            <a:avLst/>
          </a:prstGeom>
          <a:noFill/>
        </p:spPr>
        <p:txBody>
          <a:bodyPr wrap="square">
            <a:spAutoFit/>
          </a:bodyPr>
          <a:lstStyle/>
          <a:p>
            <a:r>
              <a:rPr lang="en-US" sz="2400" dirty="0">
                <a:latin typeface="Calibri" charset="0"/>
                <a:ea typeface="宋体" charset="-122"/>
                <a:cs typeface="Times New Roman" charset="0"/>
              </a:rPr>
              <a:t>1. Do you agree with Chua? Can you describe your parents’ parenting style?</a:t>
            </a:r>
          </a:p>
          <a:p>
            <a:r>
              <a:rPr lang="en-US" sz="2400" dirty="0">
                <a:latin typeface="Calibri" charset="0"/>
                <a:ea typeface="宋体" charset="-122"/>
                <a:cs typeface="Times New Roman" charset="0"/>
              </a:rPr>
              <a:t>2. According to Lulu Chua-</a:t>
            </a:r>
            <a:r>
              <a:rPr lang="en-US" sz="2400" dirty="0" err="1">
                <a:latin typeface="Calibri" charset="0"/>
                <a:ea typeface="宋体" charset="-122"/>
                <a:cs typeface="Times New Roman" charset="0"/>
              </a:rPr>
              <a:t>Rubenfeld</a:t>
            </a:r>
            <a:r>
              <a:rPr lang="en-US" sz="2400" dirty="0">
                <a:latin typeface="Calibri" charset="0"/>
                <a:ea typeface="宋体" charset="-122"/>
                <a:cs typeface="Times New Roman" charset="0"/>
              </a:rPr>
              <a:t>, one of Chua’s daughters, having a hard-working “Tiger Mom” can definitely pay off in the end. She graduated from Harvard. Are you anxious to live up to your parents’ expectations? Do you enjoy the pressure from your family or are you tired of that?</a:t>
            </a:r>
          </a:p>
        </p:txBody>
      </p:sp>
    </p:spTree>
    <p:extLst>
      <p:ext uri="{BB962C8B-B14F-4D97-AF65-F5344CB8AC3E}">
        <p14:creationId xmlns:p14="http://schemas.microsoft.com/office/powerpoint/2010/main" val="111839251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6" y="2332575"/>
            <a:ext cx="8094694" cy="1990673"/>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rPr>
              <a:t>1. Text</a:t>
            </a:r>
            <a:endParaRPr lang="zh-CN"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Coming Home from College for the First Time </a:t>
            </a:r>
          </a:p>
          <a:p>
            <a:r>
              <a:rPr lang="en-US" altLang="zh-CN" sz="2400" dirty="0">
                <a:latin typeface="Calibri" panose="020F0502020204030204" pitchFamily="34" charset="0"/>
                <a:cs typeface="Calibri" panose="020F0502020204030204" pitchFamily="34" charset="0"/>
              </a:rPr>
              <a:t>Coming home after your freshman year of college is enigmatic. This text gives general introduction of the strange parts and challenges you might come across.</a:t>
            </a: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2" name="Picture 10"/>
          <p:cNvPicPr>
            <a:picLocks noChangeAspect="1"/>
          </p:cNvPicPr>
          <p:nvPr/>
        </p:nvPicPr>
        <p:blipFill>
          <a:blip r:embed="rId3"/>
          <a:stretch>
            <a:fillRect/>
          </a:stretch>
        </p:blipFill>
        <p:spPr>
          <a:xfrm>
            <a:off x="9214092" y="2785242"/>
            <a:ext cx="1128087" cy="1128087"/>
          </a:xfrm>
          <a:prstGeom prst="rect">
            <a:avLst/>
          </a:prstGeom>
        </p:spPr>
      </p:pic>
    </p:spTree>
    <p:extLst>
      <p:ext uri="{BB962C8B-B14F-4D97-AF65-F5344CB8AC3E}">
        <p14:creationId xmlns:p14="http://schemas.microsoft.com/office/powerpoint/2010/main" val="453636844"/>
      </p:ext>
    </p:extLst>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6" y="2090837"/>
            <a:ext cx="6444570" cy="3303468"/>
          </a:xfrm>
          <a:prstGeom prst="rect">
            <a:avLst/>
          </a:prstGeom>
          <a:noFill/>
        </p:spPr>
        <p:txBody>
          <a:bodyPr wrap="square">
            <a:spAutoFit/>
          </a:bodyPr>
          <a:lstStyle/>
          <a:p>
            <a:pPr lvl="0" algn="just">
              <a:lnSpc>
                <a:spcPts val="2000"/>
              </a:lnSpc>
            </a:pPr>
            <a:r>
              <a:rPr lang="en-US" altLang="zh-CN" sz="2400" dirty="0">
                <a:latin typeface="Calibri" panose="020F0502020204030204" pitchFamily="34" charset="0"/>
                <a:cs typeface="Calibri" panose="020F0502020204030204" pitchFamily="34" charset="0"/>
              </a:rPr>
              <a:t>2. </a:t>
            </a:r>
            <a:r>
              <a:rPr lang="en-US" altLang="zh-CN" sz="2400" kern="100" dirty="0">
                <a:latin typeface="Calibri" panose="020F0502020204030204" pitchFamily="34" charset="0"/>
                <a:cs typeface="Calibri" panose="020F0502020204030204" pitchFamily="34" charset="0"/>
              </a:rPr>
              <a:t>Video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r>
              <a:rPr lang="en-US" altLang="zh-CN" sz="2400" dirty="0">
                <a:latin typeface="Calibri" charset="0"/>
                <a:ea typeface="宋体" charset="-122"/>
                <a:cs typeface="Times New Roman" charset="0"/>
              </a:rPr>
              <a:t>When students come home for the first time from college, it can be a big adjustment for families. Allison Ragon, Assistant Dean of Students and Director of First Year Experience at Lehigh University, offers advice to families of first-time college students. It is particularly important, she says, to set expectations regarding spending time with family and friends, curfews, etc.</a:t>
            </a: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7" name="Picture 11"/>
          <p:cNvPicPr>
            <a:picLocks noChangeAspect="1"/>
          </p:cNvPicPr>
          <p:nvPr/>
        </p:nvPicPr>
        <p:blipFill>
          <a:blip r:embed="rId3"/>
          <a:stretch>
            <a:fillRect/>
          </a:stretch>
        </p:blipFill>
        <p:spPr>
          <a:xfrm>
            <a:off x="7220181" y="2377123"/>
            <a:ext cx="4440382" cy="2812716"/>
          </a:xfrm>
          <a:prstGeom prst="rect">
            <a:avLst/>
          </a:prstGeom>
        </p:spPr>
      </p:pic>
    </p:spTree>
    <p:extLst>
      <p:ext uri="{BB962C8B-B14F-4D97-AF65-F5344CB8AC3E}">
        <p14:creationId xmlns:p14="http://schemas.microsoft.com/office/powerpoint/2010/main" val="3432251961"/>
      </p:ext>
    </p:extLst>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a:extLst>
              <a:ext uri="{FF2B5EF4-FFF2-40B4-BE49-F238E27FC236}">
                <a16:creationId xmlns="" xmlns:a16="http://schemas.microsoft.com/office/drawing/2014/main" id="{E6E27865-9C2A-4FCB-B566-4FE89D8D3D42}"/>
              </a:ext>
            </a:extLst>
          </p:cNvPr>
          <p:cNvSpPr txBox="1"/>
          <p:nvPr/>
        </p:nvSpPr>
        <p:spPr>
          <a:xfrm>
            <a:off x="6786695" y="2093910"/>
            <a:ext cx="4643707" cy="4349909"/>
          </a:xfrm>
          <a:prstGeom prst="rect">
            <a:avLst/>
          </a:prstGeom>
          <a:noFill/>
        </p:spPr>
        <p:txBody>
          <a:bodyPr wrap="none" rtlCol="0">
            <a:spAutoFit/>
          </a:bodyPr>
          <a:lstStyle/>
          <a:p>
            <a:pPr>
              <a:lnSpc>
                <a:spcPts val="2000"/>
              </a:lnSpc>
            </a:pPr>
            <a:r>
              <a:rPr lang="en-US" sz="2000" dirty="0"/>
              <a:t>There, that’s the pink, pleased squeak</a:t>
            </a:r>
          </a:p>
          <a:p>
            <a:r>
              <a:rPr lang="en-US" sz="2000" dirty="0"/>
              <a:t>Of Cousin Jane, out spinster with</a:t>
            </a:r>
          </a:p>
          <a:p>
            <a:r>
              <a:rPr lang="en-US" sz="2000" dirty="0"/>
              <a:t>The faded eyes</a:t>
            </a:r>
          </a:p>
          <a:p>
            <a:r>
              <a:rPr lang="en-US" sz="2000" dirty="0"/>
              <a:t>And hands like nervous butterflies;</a:t>
            </a:r>
          </a:p>
          <a:p>
            <a:r>
              <a:rPr lang="en-US" sz="2000" dirty="0"/>
              <a:t>While rough as splintered wood</a:t>
            </a:r>
          </a:p>
          <a:p>
            <a:r>
              <a:rPr lang="en-US" sz="2000" dirty="0"/>
              <a:t>Across them all</a:t>
            </a:r>
          </a:p>
          <a:p>
            <a:r>
              <a:rPr lang="en-US" sz="2000" dirty="0"/>
              <a:t>Rasps the jarring baritone of Uncle Paul;</a:t>
            </a:r>
          </a:p>
          <a:p>
            <a:r>
              <a:rPr lang="en-US" sz="2000" dirty="0"/>
              <a:t>The youngest nephew gives a fretful whine</a:t>
            </a:r>
          </a:p>
          <a:p>
            <a:r>
              <a:rPr lang="en-US" sz="2000" dirty="0"/>
              <a:t>And drools at the reception line.</a:t>
            </a:r>
          </a:p>
          <a:p>
            <a:r>
              <a:rPr lang="en-US" sz="2000" dirty="0"/>
              <a:t>Like a diver on a lofty spar of land</a:t>
            </a:r>
          </a:p>
          <a:p>
            <a:r>
              <a:rPr lang="en-US" sz="2000" dirty="0"/>
              <a:t>Atop the flight of stairs I stand.</a:t>
            </a:r>
          </a:p>
          <a:p>
            <a:r>
              <a:rPr lang="en-US" sz="2000" dirty="0"/>
              <a:t>A whirlpool leers at me,</a:t>
            </a:r>
          </a:p>
          <a:p>
            <a:r>
              <a:rPr lang="en-US" sz="2000" dirty="0"/>
              <a:t>I cast off my identity</a:t>
            </a:r>
          </a:p>
          <a:p>
            <a:r>
              <a:rPr lang="en-US" sz="2000" dirty="0"/>
              <a:t>And make the fatal plunge.</a:t>
            </a: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a:extLst>
              <a:ext uri="{FF2B5EF4-FFF2-40B4-BE49-F238E27FC236}">
                <a16:creationId xmlns="" xmlns:a16="http://schemas.microsoft.com/office/drawing/2014/main" id="{956D397E-690C-4084-B232-02655681B22D}"/>
              </a:ext>
            </a:extLst>
          </p:cNvPr>
          <p:cNvSpPr txBox="1"/>
          <p:nvPr/>
        </p:nvSpPr>
        <p:spPr>
          <a:xfrm>
            <a:off x="743727" y="1641671"/>
            <a:ext cx="9220080" cy="365934"/>
          </a:xfrm>
          <a:prstGeom prst="rect">
            <a:avLst/>
          </a:prstGeom>
          <a:noFill/>
        </p:spPr>
        <p:txBody>
          <a:bodyPr wrap="square" rtlCol="0">
            <a:spAutoFit/>
          </a:bodyPr>
          <a:lstStyle/>
          <a:p>
            <a:pPr lvl="0">
              <a:lnSpc>
                <a:spcPts val="2000"/>
              </a:lnSpc>
            </a:pPr>
            <a:r>
              <a:rPr lang="en-US" altLang="zh-CN" sz="2400" kern="100" dirty="0">
                <a:latin typeface="Calibri" panose="020F0502020204030204" pitchFamily="34" charset="0"/>
                <a:cs typeface="Calibri" panose="020F0502020204030204" pitchFamily="34" charset="0"/>
              </a:rPr>
              <a:t>3. Poetry:</a:t>
            </a:r>
            <a:r>
              <a:rPr lang="zh-CN" altLang="en-US" sz="2400" dirty="0">
                <a:latin typeface="Calibri" panose="020F0502020204030204" pitchFamily="34" charset="0"/>
                <a:ea typeface="等线" panose="02010600030101010101" pitchFamily="2" charset="-122"/>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Family</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Reunion                             </a:t>
            </a:r>
            <a:r>
              <a:rPr lang="en-US" altLang="zh-CN" sz="2400" b="1" kern="100" dirty="0">
                <a:cs typeface="Calibri" panose="020F0502020204030204" pitchFamily="34" charset="0"/>
              </a:rPr>
              <a:t>Sylvia</a:t>
            </a:r>
            <a:r>
              <a:rPr lang="zh-CN" altLang="en-US" sz="2400" b="1" kern="100" dirty="0">
                <a:cs typeface="Calibri" panose="020F0502020204030204" pitchFamily="34" charset="0"/>
              </a:rPr>
              <a:t> </a:t>
            </a:r>
            <a:r>
              <a:rPr lang="en-US" altLang="zh-CN" sz="2400" b="1" kern="100" dirty="0">
                <a:cs typeface="Calibri" panose="020F0502020204030204" pitchFamily="34" charset="0"/>
              </a:rPr>
              <a:t>Plath</a:t>
            </a:r>
            <a:endParaRPr lang="zh-CN" altLang="zh-CN" sz="2400" b="1" kern="100" dirty="0">
              <a:cs typeface="Calibri" panose="020F0502020204030204" pitchFamily="34" charset="0"/>
            </a:endParaRPr>
          </a:p>
        </p:txBody>
      </p:sp>
      <p:sp>
        <p:nvSpPr>
          <p:cNvPr id="41" name="文本框 40">
            <a:extLst>
              <a:ext uri="{FF2B5EF4-FFF2-40B4-BE49-F238E27FC236}">
                <a16:creationId xmlns="" xmlns:a16="http://schemas.microsoft.com/office/drawing/2014/main" id="{E7F07915-57CA-46CD-8D8A-9868B279C407}"/>
              </a:ext>
            </a:extLst>
          </p:cNvPr>
          <p:cNvSpPr txBox="1"/>
          <p:nvPr/>
        </p:nvSpPr>
        <p:spPr>
          <a:xfrm>
            <a:off x="7152199" y="5185422"/>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42" name="文本框 41">
            <a:extLst>
              <a:ext uri="{FF2B5EF4-FFF2-40B4-BE49-F238E27FC236}">
                <a16:creationId xmlns="" xmlns:a16="http://schemas.microsoft.com/office/drawing/2014/main" id="{CB125012-F1AF-4D8D-B8D5-E123BF54B2DD}"/>
              </a:ext>
            </a:extLst>
          </p:cNvPr>
          <p:cNvSpPr txBox="1"/>
          <p:nvPr/>
        </p:nvSpPr>
        <p:spPr>
          <a:xfrm>
            <a:off x="943967" y="2093910"/>
            <a:ext cx="4644033" cy="4324261"/>
          </a:xfrm>
          <a:prstGeom prst="rect">
            <a:avLst/>
          </a:prstGeom>
          <a:noFill/>
        </p:spPr>
        <p:txBody>
          <a:bodyPr wrap="square">
            <a:spAutoFit/>
          </a:bodyPr>
          <a:lstStyle/>
          <a:p>
            <a:pPr>
              <a:lnSpc>
                <a:spcPts val="2200"/>
              </a:lnSpc>
            </a:pPr>
            <a:r>
              <a:rPr lang="en-US" sz="2000" dirty="0"/>
              <a:t>Outside in the street I hear</a:t>
            </a:r>
          </a:p>
          <a:p>
            <a:pPr>
              <a:lnSpc>
                <a:spcPts val="2200"/>
              </a:lnSpc>
            </a:pPr>
            <a:r>
              <a:rPr lang="en-US" sz="2000" dirty="0"/>
              <a:t>A car door slam; voices coming near;</a:t>
            </a:r>
          </a:p>
          <a:p>
            <a:pPr>
              <a:lnSpc>
                <a:spcPts val="2200"/>
              </a:lnSpc>
            </a:pPr>
            <a:r>
              <a:rPr lang="en-US" sz="2000" dirty="0"/>
              <a:t>Incoherent scraps of talk</a:t>
            </a:r>
          </a:p>
          <a:p>
            <a:pPr>
              <a:lnSpc>
                <a:spcPts val="2200"/>
              </a:lnSpc>
            </a:pPr>
            <a:r>
              <a:rPr lang="en-US" sz="2000" dirty="0"/>
              <a:t>And high heels clicking up the walk;</a:t>
            </a:r>
          </a:p>
          <a:p>
            <a:pPr>
              <a:lnSpc>
                <a:spcPts val="2200"/>
              </a:lnSpc>
            </a:pPr>
            <a:r>
              <a:rPr lang="en-US" sz="2000" dirty="0"/>
              <a:t>The doorbell rends the noonday heat</a:t>
            </a:r>
          </a:p>
          <a:p>
            <a:pPr>
              <a:lnSpc>
                <a:spcPts val="2200"/>
              </a:lnSpc>
            </a:pPr>
            <a:r>
              <a:rPr lang="en-US" sz="2000" dirty="0"/>
              <a:t>With copper claws;</a:t>
            </a:r>
          </a:p>
          <a:p>
            <a:pPr>
              <a:lnSpc>
                <a:spcPts val="2200"/>
              </a:lnSpc>
            </a:pPr>
            <a:r>
              <a:rPr lang="en-US" sz="2000" dirty="0"/>
              <a:t>A second’s pause.</a:t>
            </a:r>
          </a:p>
          <a:p>
            <a:pPr>
              <a:lnSpc>
                <a:spcPts val="2200"/>
              </a:lnSpc>
            </a:pPr>
            <a:r>
              <a:rPr lang="en-US" sz="2000" dirty="0"/>
              <a:t>The dull drums of my pulses beat</a:t>
            </a:r>
          </a:p>
          <a:p>
            <a:pPr>
              <a:lnSpc>
                <a:spcPts val="2200"/>
              </a:lnSpc>
            </a:pPr>
            <a:r>
              <a:rPr lang="en-US" sz="2000" dirty="0"/>
              <a:t>Against a silence wearing thin.</a:t>
            </a:r>
          </a:p>
          <a:p>
            <a:pPr>
              <a:lnSpc>
                <a:spcPts val="2200"/>
              </a:lnSpc>
            </a:pPr>
            <a:r>
              <a:rPr lang="en-US" sz="2000" dirty="0"/>
              <a:t>The door now opens from within.</a:t>
            </a:r>
          </a:p>
          <a:p>
            <a:pPr>
              <a:lnSpc>
                <a:spcPts val="2200"/>
              </a:lnSpc>
            </a:pPr>
            <a:r>
              <a:rPr lang="en-US" sz="2000" dirty="0"/>
              <a:t>Oh, hear the clash of people meeting—</a:t>
            </a:r>
          </a:p>
          <a:p>
            <a:pPr>
              <a:lnSpc>
                <a:spcPts val="2200"/>
              </a:lnSpc>
            </a:pPr>
            <a:r>
              <a:rPr lang="en-US" sz="2000" dirty="0"/>
              <a:t>The laughter and the screams of greeting:</a:t>
            </a:r>
          </a:p>
          <a:p>
            <a:pPr>
              <a:lnSpc>
                <a:spcPts val="2200"/>
              </a:lnSpc>
            </a:pPr>
            <a:r>
              <a:rPr lang="en-US" sz="2000" dirty="0"/>
              <a:t>Fat always, and out of breath,</a:t>
            </a:r>
          </a:p>
          <a:p>
            <a:pPr>
              <a:lnSpc>
                <a:spcPts val="2200"/>
              </a:lnSpc>
            </a:pPr>
            <a:r>
              <a:rPr lang="en-US" sz="2000" dirty="0"/>
              <a:t>A greasy smack on every cheek</a:t>
            </a:r>
          </a:p>
          <a:p>
            <a:pPr>
              <a:lnSpc>
                <a:spcPts val="2200"/>
              </a:lnSpc>
            </a:pPr>
            <a:r>
              <a:rPr lang="en-US" sz="2000" dirty="0"/>
              <a:t>From Aunt Elizabeth;</a:t>
            </a:r>
          </a:p>
        </p:txBody>
      </p:sp>
      <p:grpSp>
        <p:nvGrpSpPr>
          <p:cNvPr id="4" name="组合 3"/>
          <p:cNvGrpSpPr/>
          <p:nvPr/>
        </p:nvGrpSpPr>
        <p:grpSpPr>
          <a:xfrm>
            <a:off x="5875794" y="2154458"/>
            <a:ext cx="188304" cy="4186448"/>
            <a:chOff x="6218694" y="2827558"/>
            <a:chExt cx="188304" cy="4186448"/>
          </a:xfrm>
        </p:grpSpPr>
        <p:sp>
          <p:nvSpPr>
            <p:cNvPr id="44" name="星形: 四角 12">
              <a:extLst>
                <a:ext uri="{FF2B5EF4-FFF2-40B4-BE49-F238E27FC236}">
                  <a16:creationId xmlns="" xmlns:a16="http://schemas.microsoft.com/office/drawing/2014/main" id="{196CCD8A-862F-4DCC-B2B6-4A7C2D6ACAA6}"/>
                </a:ext>
              </a:extLst>
            </p:cNvPr>
            <p:cNvSpPr/>
            <p:nvPr/>
          </p:nvSpPr>
          <p:spPr>
            <a:xfrm>
              <a:off x="6235256" y="2827558"/>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星形: 四角 13">
              <a:extLst>
                <a:ext uri="{FF2B5EF4-FFF2-40B4-BE49-F238E27FC236}">
                  <a16:creationId xmlns="" xmlns:a16="http://schemas.microsoft.com/office/drawing/2014/main" id="{76211194-0A58-488B-BA55-754651FC8DE0}"/>
                </a:ext>
              </a:extLst>
            </p:cNvPr>
            <p:cNvSpPr/>
            <p:nvPr/>
          </p:nvSpPr>
          <p:spPr>
            <a:xfrm flipH="1">
              <a:off x="6235257" y="3161070"/>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星形: 四角 16">
              <a:extLst>
                <a:ext uri="{FF2B5EF4-FFF2-40B4-BE49-F238E27FC236}">
                  <a16:creationId xmlns="" xmlns:a16="http://schemas.microsoft.com/office/drawing/2014/main" id="{196CCD8A-862F-4DCC-B2B6-4A7C2D6ACAA6}"/>
                </a:ext>
              </a:extLst>
            </p:cNvPr>
            <p:cNvSpPr/>
            <p:nvPr/>
          </p:nvSpPr>
          <p:spPr>
            <a:xfrm>
              <a:off x="6225316" y="3490988"/>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星形: 四角 15">
              <a:extLst>
                <a:ext uri="{FF2B5EF4-FFF2-40B4-BE49-F238E27FC236}">
                  <a16:creationId xmlns="" xmlns:a16="http://schemas.microsoft.com/office/drawing/2014/main" id="{49D83DB7-37E4-40AE-82D3-B7774FDB17D1}"/>
                </a:ext>
              </a:extLst>
            </p:cNvPr>
            <p:cNvSpPr/>
            <p:nvPr/>
          </p:nvSpPr>
          <p:spPr>
            <a:xfrm>
              <a:off x="6222005" y="3807899"/>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星形: 四角 18">
              <a:extLst>
                <a:ext uri="{FF2B5EF4-FFF2-40B4-BE49-F238E27FC236}">
                  <a16:creationId xmlns="" xmlns:a16="http://schemas.microsoft.com/office/drawing/2014/main" id="{76BEB023-1D75-4544-8427-A27022D5D1A1}"/>
                </a:ext>
              </a:extLst>
            </p:cNvPr>
            <p:cNvSpPr/>
            <p:nvPr/>
          </p:nvSpPr>
          <p:spPr>
            <a:xfrm>
              <a:off x="6231945" y="4102911"/>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星形: 四角 22">
              <a:extLst>
                <a:ext uri="{FF2B5EF4-FFF2-40B4-BE49-F238E27FC236}">
                  <a16:creationId xmlns="" xmlns:a16="http://schemas.microsoft.com/office/drawing/2014/main" id="{F212675A-5901-46BA-9C45-135FE36E2F17}"/>
                </a:ext>
              </a:extLst>
            </p:cNvPr>
            <p:cNvSpPr/>
            <p:nvPr/>
          </p:nvSpPr>
          <p:spPr>
            <a:xfrm flipH="1">
              <a:off x="6231946" y="4436423"/>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星形: 四角 24">
              <a:extLst>
                <a:ext uri="{FF2B5EF4-FFF2-40B4-BE49-F238E27FC236}">
                  <a16:creationId xmlns="" xmlns:a16="http://schemas.microsoft.com/office/drawing/2014/main" id="{85FFD8FF-B93E-44F3-8564-2BBCB1B5430E}"/>
                </a:ext>
              </a:extLst>
            </p:cNvPr>
            <p:cNvSpPr/>
            <p:nvPr/>
          </p:nvSpPr>
          <p:spPr>
            <a:xfrm>
              <a:off x="6222005" y="4766341"/>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1" name="星形: 四角 26">
              <a:extLst>
                <a:ext uri="{FF2B5EF4-FFF2-40B4-BE49-F238E27FC236}">
                  <a16:creationId xmlns="" xmlns:a16="http://schemas.microsoft.com/office/drawing/2014/main" id="{B6E3050B-995B-469C-A402-90C53EE566E2}"/>
                </a:ext>
              </a:extLst>
            </p:cNvPr>
            <p:cNvSpPr/>
            <p:nvPr/>
          </p:nvSpPr>
          <p:spPr>
            <a:xfrm>
              <a:off x="6218694" y="5083252"/>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星形: 四角 28">
              <a:extLst>
                <a:ext uri="{FF2B5EF4-FFF2-40B4-BE49-F238E27FC236}">
                  <a16:creationId xmlns="" xmlns:a16="http://schemas.microsoft.com/office/drawing/2014/main" id="{E67052AA-FB16-49A3-98CF-5ACBD17D551B}"/>
                </a:ext>
              </a:extLst>
            </p:cNvPr>
            <p:cNvSpPr/>
            <p:nvPr/>
          </p:nvSpPr>
          <p:spPr>
            <a:xfrm>
              <a:off x="6241885" y="5399524"/>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星形: 四角 30">
              <a:extLst>
                <a:ext uri="{FF2B5EF4-FFF2-40B4-BE49-F238E27FC236}">
                  <a16:creationId xmlns="" xmlns:a16="http://schemas.microsoft.com/office/drawing/2014/main" id="{C7F56E10-07ED-4CA2-95B5-72D699336087}"/>
                </a:ext>
              </a:extLst>
            </p:cNvPr>
            <p:cNvSpPr/>
            <p:nvPr/>
          </p:nvSpPr>
          <p:spPr>
            <a:xfrm flipH="1">
              <a:off x="6241886" y="5733036"/>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星形: 四角 32">
              <a:extLst>
                <a:ext uri="{FF2B5EF4-FFF2-40B4-BE49-F238E27FC236}">
                  <a16:creationId xmlns="" xmlns:a16="http://schemas.microsoft.com/office/drawing/2014/main" id="{EB8CC915-270C-4352-BBBD-FE9186AB87B1}"/>
                </a:ext>
              </a:extLst>
            </p:cNvPr>
            <p:cNvSpPr/>
            <p:nvPr/>
          </p:nvSpPr>
          <p:spPr>
            <a:xfrm>
              <a:off x="6231945" y="6062954"/>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星形: 四角 30">
              <a:extLst>
                <a:ext uri="{FF2B5EF4-FFF2-40B4-BE49-F238E27FC236}">
                  <a16:creationId xmlns="" xmlns:a16="http://schemas.microsoft.com/office/drawing/2014/main" id="{C7F56E10-07ED-4CA2-95B5-72D699336087}"/>
                </a:ext>
              </a:extLst>
            </p:cNvPr>
            <p:cNvSpPr/>
            <p:nvPr/>
          </p:nvSpPr>
          <p:spPr>
            <a:xfrm flipH="1">
              <a:off x="6244661" y="6400823"/>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星形: 四角 32">
              <a:extLst>
                <a:ext uri="{FF2B5EF4-FFF2-40B4-BE49-F238E27FC236}">
                  <a16:creationId xmlns="" xmlns:a16="http://schemas.microsoft.com/office/drawing/2014/main" id="{EB8CC915-270C-4352-BBBD-FE9186AB87B1}"/>
                </a:ext>
              </a:extLst>
            </p:cNvPr>
            <p:cNvSpPr/>
            <p:nvPr/>
          </p:nvSpPr>
          <p:spPr>
            <a:xfrm>
              <a:off x="6234720" y="6730741"/>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9" name="动作按钮: 转到主页 4">
            <a:hlinkClick r:id="rId3" action="ppaction://hlinksldjump" highlightClick="1"/>
            <a:extLst>
              <a:ext uri="{FF2B5EF4-FFF2-40B4-BE49-F238E27FC236}">
                <a16:creationId xmlns="" xmlns:a16="http://schemas.microsoft.com/office/drawing/2014/main" id="{F92B9DCE-DBFE-4FC4-A788-150E055B65C1}"/>
              </a:ext>
            </a:extLst>
          </p:cNvPr>
          <p:cNvSpPr/>
          <p:nvPr/>
        </p:nvSpPr>
        <p:spPr>
          <a:xfrm>
            <a:off x="10858499" y="5794937"/>
            <a:ext cx="659105"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extLst>
      <p:ext uri="{BB962C8B-B14F-4D97-AF65-F5344CB8AC3E}">
        <p14:creationId xmlns:p14="http://schemas.microsoft.com/office/powerpoint/2010/main" val="993741390"/>
      </p:ext>
    </p:extLst>
  </p:cSld>
  <p:clrMapOvr>
    <a:masterClrMapping/>
  </p:clrMapOvr>
  <p:transition>
    <p:random/>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62486" y="1722929"/>
            <a:ext cx="8376913" cy="1384995"/>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800" dirty="0">
                <a:latin typeface="Calibri" panose="020F0502020204030204" pitchFamily="34" charset="0"/>
                <a:cs typeface="Calibri" panose="020F0502020204030204" pitchFamily="34" charset="0"/>
              </a:rPr>
              <a:t>The</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Other</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Nine</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Months:</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When</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Your</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College</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Student</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Returns</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Home</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for</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the</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First</a:t>
            </a:r>
            <a:r>
              <a:rPr lang="zh-CN" altLang="en-US" sz="2800" dirty="0">
                <a:latin typeface="Calibri" panose="020F0502020204030204" pitchFamily="34" charset="0"/>
                <a:cs typeface="Calibri" panose="020F0502020204030204" pitchFamily="34" charset="0"/>
              </a:rPr>
              <a:t> </a:t>
            </a:r>
            <a:r>
              <a:rPr lang="en-US" altLang="zh-CN" sz="2800" dirty="0">
                <a:latin typeface="Calibri" panose="020F0502020204030204" pitchFamily="34" charset="0"/>
                <a:cs typeface="Calibri" panose="020F0502020204030204" pitchFamily="34" charset="0"/>
              </a:rPr>
              <a:t>Time</a:t>
            </a:r>
          </a:p>
          <a:p>
            <a:r>
              <a:rPr lang="en-US" altLang="zh-CN" sz="2800" dirty="0">
                <a:latin typeface="Calibri" panose="020F0502020204030204" pitchFamily="34" charset="0"/>
                <a:cs typeface="Calibri" panose="020F0502020204030204" pitchFamily="34" charset="0"/>
              </a:rPr>
              <a:t>                                                         </a:t>
            </a:r>
            <a:r>
              <a:rPr lang="zh-CN" altLang="en-US" sz="2800" dirty="0">
                <a:latin typeface="Calibri" panose="020F0502020204030204" pitchFamily="34" charset="0"/>
                <a:cs typeface="Calibri" panose="020F0502020204030204" pitchFamily="34" charset="0"/>
              </a:rPr>
              <a:t>              </a:t>
            </a:r>
            <a:r>
              <a:rPr lang="en-US" altLang="zh-CN" sz="2400" i="1" dirty="0">
                <a:latin typeface="Bodoni MT Condensed" panose="02070606080606020203" pitchFamily="18" charset="0"/>
                <a:cs typeface="Calibri" panose="020F0502020204030204" pitchFamily="34" charset="0"/>
              </a:rPr>
              <a:t>Susan Bonifant</a:t>
            </a:r>
            <a:endParaRPr lang="zh-CN" altLang="en-US" sz="2400" i="1" dirty="0">
              <a:latin typeface="Bodoni MT Condensed" panose="02070606080606020203" pitchFamily="18" charset="0"/>
              <a:cs typeface="Calibri" panose="020F0502020204030204" pitchFamily="34" charset="0"/>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graphicFrame>
        <p:nvGraphicFramePr>
          <p:cNvPr id="11" name="图示 10"/>
          <p:cNvGraphicFramePr/>
          <p:nvPr>
            <p:extLst>
              <p:ext uri="{D42A27DB-BD31-4B8C-83A1-F6EECF244321}">
                <p14:modId xmlns:p14="http://schemas.microsoft.com/office/powerpoint/2010/main" val="439043279"/>
              </p:ext>
            </p:extLst>
          </p:nvPr>
        </p:nvGraphicFramePr>
        <p:xfrm>
          <a:off x="3030910" y="2800911"/>
          <a:ext cx="6075045" cy="35566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7"/>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2478942113"/>
      </p:ext>
    </p:extLst>
  </p:cSld>
  <p:clrMapOvr>
    <a:masterClrMapping/>
  </p:clrMapOvr>
  <p:transition>
    <p:random/>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4" y="1964690"/>
            <a:ext cx="11500485" cy="4095737"/>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marL="457200" indent="-457200">
              <a:lnSpc>
                <a:spcPct val="114000"/>
              </a:lnSpc>
              <a:buFontTx/>
              <a:buAutoNum type="arabicPeriod"/>
            </a:pPr>
            <a:r>
              <a:rPr lang="en-US" altLang="zh-CN" sz="2400" kern="100" dirty="0">
                <a:latin typeface="Calibri" panose="020F0502020204030204" pitchFamily="34" charset="0"/>
                <a:cs typeface="Calibri" panose="020F0502020204030204" pitchFamily="34" charset="0"/>
              </a:rPr>
              <a:t>What information can we get from the first two paragraphs?</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_______</a:t>
            </a:r>
          </a:p>
          <a:p>
            <a:r>
              <a:rPr lang="en-US" altLang="zh-CN" sz="2400" dirty="0"/>
              <a:t>A. Parents do not allow their children to go out in the evening.</a:t>
            </a:r>
          </a:p>
          <a:p>
            <a:r>
              <a:rPr lang="en-US" altLang="zh-CN" sz="2400" dirty="0"/>
              <a:t>B. Children want to go out at midnight as they used to do in the summer.</a:t>
            </a:r>
          </a:p>
          <a:p>
            <a:r>
              <a:rPr lang="en-US" altLang="zh-CN" sz="2400" dirty="0"/>
              <a:t>C. Parents may be astonished to see their children go out in the midnight hour.</a:t>
            </a:r>
          </a:p>
          <a:p>
            <a:r>
              <a:rPr lang="en-US" altLang="zh-CN" sz="2400" dirty="0"/>
              <a:t>D. Children want to go out because they feel bored talking to their parents. </a:t>
            </a:r>
            <a:endParaRPr lang="zh-CN" altLang="zh-CN" sz="2400" kern="100" dirty="0">
              <a:latin typeface="Calibri" panose="020F0502020204030204" pitchFamily="34" charset="0"/>
              <a:cs typeface="Calibri" panose="020F0502020204030204" pitchFamily="34" charset="0"/>
            </a:endParaRPr>
          </a:p>
          <a:p>
            <a:pPr marL="180340" indent="-180340">
              <a:lnSpc>
                <a:spcPct val="114000"/>
              </a:lnSpc>
            </a:pPr>
            <a:r>
              <a:rPr lang="en-US" altLang="zh-CN" sz="2400" kern="100" dirty="0">
                <a:latin typeface="Calibri" panose="020F0502020204030204" pitchFamily="34" charset="0"/>
                <a:cs typeface="Calibri" panose="020F0502020204030204" pitchFamily="34" charset="0"/>
              </a:rPr>
              <a:t>2. Parents find their children mature after one year at college because their children </a:t>
            </a:r>
          </a:p>
          <a:p>
            <a:pPr marL="180340" indent="-180340">
              <a:lnSpc>
                <a:spcPct val="114000"/>
              </a:lnSpc>
            </a:pPr>
            <a:r>
              <a:rPr lang="en-US" altLang="zh-CN" sz="2400" kern="100" dirty="0">
                <a:latin typeface="Calibri" panose="020F0502020204030204" pitchFamily="34" charset="0"/>
                <a:cs typeface="Calibri" panose="020F0502020204030204" pitchFamily="34" charset="0"/>
              </a:rPr>
              <a:t>can</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______.</a:t>
            </a:r>
            <a:endParaRPr lang="zh-CN" altLang="zh-CN" sz="2400" kern="100" dirty="0">
              <a:latin typeface="Calibri" panose="020F0502020204030204" pitchFamily="34" charset="0"/>
              <a:cs typeface="Calibri" panose="020F0502020204030204" pitchFamily="34" charset="0"/>
            </a:endParaRPr>
          </a:p>
          <a:p>
            <a:pPr>
              <a:lnSpc>
                <a:spcPct val="114000"/>
              </a:lnSpc>
            </a:pPr>
            <a:r>
              <a:rPr lang="en-US" altLang="zh-CN" sz="2400" kern="100" dirty="0">
                <a:latin typeface="Calibri" panose="020F0502020204030204" pitchFamily="34" charset="0"/>
                <a:cs typeface="Calibri" panose="020F0502020204030204" pitchFamily="34" charset="0"/>
              </a:rPr>
              <a:t>A. wash</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clothes</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and</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make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meals</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for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themselves	</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B. make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and</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abide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by</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their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own</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decisions</a:t>
            </a:r>
          </a:p>
          <a:p>
            <a:pPr>
              <a:lnSpc>
                <a:spcPct val="114000"/>
              </a:lnSpc>
            </a:pPr>
            <a:r>
              <a:rPr lang="en-US" altLang="zh-CN" sz="2400" kern="100" dirty="0">
                <a:latin typeface="Calibri" panose="020F0502020204030204" pitchFamily="34" charset="0"/>
                <a:cs typeface="Calibri" panose="020F0502020204030204" pitchFamily="34" charset="0"/>
              </a:rPr>
              <a:t>C. live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their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own</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life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magnificently</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D. make</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their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own</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choices</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for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their</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future</a:t>
            </a:r>
            <a:endParaRPr lang="en-US" altLang="zh-CN" sz="2400" b="1" dirty="0">
              <a:latin typeface="Calibri" panose="020F0502020204030204" pitchFamily="34" charset="0"/>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3"/>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a:extLst>
              <a:ext uri="{FF2B5EF4-FFF2-40B4-BE49-F238E27FC236}">
                <a16:creationId xmlns="" xmlns:a16="http://schemas.microsoft.com/office/drawing/2014/main" id="{DCC06B8E-95EC-4345-BBB3-452F9CB560E2}"/>
              </a:ext>
            </a:extLst>
          </p:cNvPr>
          <p:cNvSpPr txBox="1"/>
          <p:nvPr/>
        </p:nvSpPr>
        <p:spPr>
          <a:xfrm>
            <a:off x="8982255" y="2336800"/>
            <a:ext cx="368311" cy="461665"/>
          </a:xfrm>
          <a:prstGeom prst="rect">
            <a:avLst/>
          </a:prstGeom>
          <a:noFill/>
        </p:spPr>
        <p:txBody>
          <a:bodyPr wrap="squar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6" name="文本框 25">
            <a:extLst>
              <a:ext uri="{FF2B5EF4-FFF2-40B4-BE49-F238E27FC236}">
                <a16:creationId xmlns="" xmlns:a16="http://schemas.microsoft.com/office/drawing/2014/main" id="{EFF07A59-9ACA-42C2-AD75-9FD82F71ABE7}"/>
              </a:ext>
            </a:extLst>
          </p:cNvPr>
          <p:cNvSpPr txBox="1"/>
          <p:nvPr/>
        </p:nvSpPr>
        <p:spPr>
          <a:xfrm>
            <a:off x="1527228" y="4658132"/>
            <a:ext cx="352372" cy="461665"/>
          </a:xfrm>
          <a:prstGeom prst="rect">
            <a:avLst/>
          </a:prstGeom>
          <a:noFill/>
        </p:spPr>
        <p:txBody>
          <a:bodyPr wrap="squar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85750466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713086" cy="3460434"/>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3. W</a:t>
            </a:r>
            <a:r>
              <a:rPr lang="en-US" altLang="zh-CN" sz="2400" dirty="0"/>
              <a:t>hich is one of the changes that have happened to parents after their children became college students? ________</a:t>
            </a:r>
            <a:endParaRPr lang="zh-CN" altLang="zh-CN" sz="2400" kern="100" dirty="0">
              <a:latin typeface="Calibri" panose="020F0502020204030204" pitchFamily="34" charset="0"/>
              <a:cs typeface="Calibri" panose="020F0502020204030204" pitchFamily="34" charset="0"/>
            </a:endParaRP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A. They begin to learn dancing with their children.</a:t>
            </a: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B. They do not want to be parents any longer.</a:t>
            </a: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C. They do not cook dinner for their children any more.</a:t>
            </a:r>
          </a:p>
          <a:p>
            <a:pPr marL="180340" indent="266700" algn="just">
              <a:lnSpc>
                <a:spcPct val="114000"/>
              </a:lnSpc>
            </a:pPr>
            <a:r>
              <a:rPr lang="en-US" altLang="zh-CN" sz="2400" kern="100" dirty="0">
                <a:latin typeface="Calibri" panose="020F0502020204030204" pitchFamily="34" charset="0"/>
                <a:cs typeface="Calibri" panose="020F0502020204030204" pitchFamily="34" charset="0"/>
              </a:rPr>
              <a:t>D. They give their children more encouragement than before.</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3"/>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a:extLst>
              <a:ext uri="{FF2B5EF4-FFF2-40B4-BE49-F238E27FC236}">
                <a16:creationId xmlns="" xmlns:a16="http://schemas.microsoft.com/office/drawing/2014/main" id="{7B29F063-8F44-480F-8D85-20AC17E2E9CC}"/>
              </a:ext>
            </a:extLst>
          </p:cNvPr>
          <p:cNvSpPr txBox="1"/>
          <p:nvPr/>
        </p:nvSpPr>
        <p:spPr>
          <a:xfrm>
            <a:off x="4648774" y="3209757"/>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80335561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713086" cy="3881447"/>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4 According to Paragraph 7, the author’s son</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_______.</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	A. used to finish his assignment before the deadline</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	B. is no longer interested in any parties</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	C. takes up part-time jobs from Monday to Friday</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	D. attends parties only on the weekend</a:t>
            </a:r>
          </a:p>
          <a:p>
            <a:pPr marL="180340" indent="-180340" algn="just">
              <a:lnSpc>
                <a:spcPct val="114000"/>
              </a:lnSpc>
            </a:pPr>
            <a:endParaRPr lang="en-US" altLang="zh-CN" sz="2400" kern="100" dirty="0">
              <a:latin typeface="Calibri" panose="020F0502020204030204" pitchFamily="34" charset="0"/>
              <a:cs typeface="Calibri" panose="020F0502020204030204" pitchFamily="34" charset="0"/>
            </a:endParaRP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5 How did Susan feel about the children’s changes at college? ______</a:t>
            </a:r>
          </a:p>
          <a:p>
            <a:pPr marL="180340" indent="-180340" algn="just">
              <a:lnSpc>
                <a:spcPct val="114000"/>
              </a:lnSpc>
            </a:pPr>
            <a:r>
              <a:rPr lang="en-US" altLang="zh-CN" sz="2400" kern="100" dirty="0">
                <a:latin typeface="Calibri" panose="020F0502020204030204" pitchFamily="34" charset="0"/>
                <a:cs typeface="Calibri" panose="020F0502020204030204" pitchFamily="34" charset="0"/>
              </a:rPr>
              <a:t>A. Disappointed. </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B. Annoyed.</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C. Gratified. </a:t>
            </a:r>
            <a:r>
              <a:rPr lang="zh-CN" altLang="en-US" sz="2400" kern="100" dirty="0">
                <a:latin typeface="Calibri" panose="020F0502020204030204" pitchFamily="34" charset="0"/>
                <a:cs typeface="Calibri" panose="020F0502020204030204" pitchFamily="34" charset="0"/>
              </a:rPr>
              <a:t>      </a:t>
            </a:r>
            <a:r>
              <a:rPr lang="en-US" altLang="zh-CN" sz="2400" kern="100" dirty="0">
                <a:latin typeface="Calibri" panose="020F0502020204030204" pitchFamily="34" charset="0"/>
                <a:cs typeface="Calibri" panose="020F0502020204030204" pitchFamily="34" charset="0"/>
              </a:rPr>
              <a:t>D. Surprised.</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3"/>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18" name="文本框 17">
            <a:extLst>
              <a:ext uri="{FF2B5EF4-FFF2-40B4-BE49-F238E27FC236}">
                <a16:creationId xmlns="" xmlns:a16="http://schemas.microsoft.com/office/drawing/2014/main" id="{515DB8E1-30E8-4BAE-A72B-D55A69ACE72F}"/>
              </a:ext>
            </a:extLst>
          </p:cNvPr>
          <p:cNvSpPr txBox="1"/>
          <p:nvPr/>
        </p:nvSpPr>
        <p:spPr>
          <a:xfrm>
            <a:off x="8609505" y="4872134"/>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C</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5" name="文本框 24">
            <a:extLst>
              <a:ext uri="{FF2B5EF4-FFF2-40B4-BE49-F238E27FC236}">
                <a16:creationId xmlns="" xmlns:a16="http://schemas.microsoft.com/office/drawing/2014/main" id="{7B29F063-8F44-480F-8D85-20AC17E2E9CC}"/>
              </a:ext>
            </a:extLst>
          </p:cNvPr>
          <p:cNvSpPr txBox="1"/>
          <p:nvPr/>
        </p:nvSpPr>
        <p:spPr>
          <a:xfrm>
            <a:off x="6666958" y="2359923"/>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8173875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1 Because, if nothing changes our kids like the first year in college, nothing changes our auto-parenting like living with them again in the summer that follows. (Para 2)</a:t>
            </a:r>
          </a:p>
          <a:p>
            <a:pPr>
              <a:lnSpc>
                <a:spcPct val="114000"/>
              </a:lnSpc>
            </a:pPr>
            <a:r>
              <a:rPr lang="en-US" altLang="zh-CN" sz="2400" b="1" i="1" dirty="0">
                <a:latin typeface="Calibri" panose="020F0502020204030204" pitchFamily="34" charset="0"/>
                <a:cs typeface="Calibri" panose="020F0502020204030204" pitchFamily="34" charset="0"/>
              </a:rPr>
              <a:t>Paraphrase: </a:t>
            </a:r>
            <a:r>
              <a:rPr lang="en-US" altLang="zh-CN" sz="2400" dirty="0">
                <a:latin typeface="Calibri" panose="020F0502020204030204" pitchFamily="34" charset="0"/>
                <a:cs typeface="Calibri" panose="020F0502020204030204" pitchFamily="34" charset="0"/>
              </a:rPr>
              <a:t>The first-year college life has changed our kids, therefore living with them in the summer when they come back from college obviously changes our way to parent them.</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037801354"/>
      </p:ext>
    </p:extLst>
  </p:cSld>
  <p:clrMapOvr>
    <a:masterClrMapping/>
  </p:clrMapOvr>
  <p:transition>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884379"/>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2 They </a:t>
            </a:r>
            <a:r>
              <a:rPr lang="en-US" altLang="zh-CN" sz="2400" dirty="0">
                <a:solidFill>
                  <a:srgbClr val="C00000"/>
                </a:solidFill>
                <a:latin typeface="Calibri" panose="020F0502020204030204" pitchFamily="34" charset="0"/>
                <a:cs typeface="Calibri" panose="020F0502020204030204" pitchFamily="34" charset="0"/>
              </a:rPr>
              <a:t>kept me company </a:t>
            </a:r>
            <a:r>
              <a:rPr lang="en-US" altLang="zh-CN" sz="2400" dirty="0">
                <a:latin typeface="Calibri" panose="020F0502020204030204" pitchFamily="34" charset="0"/>
                <a:cs typeface="Calibri" panose="020F0502020204030204" pitchFamily="34" charset="0"/>
              </a:rPr>
              <a:t>when I was cooking ... (Para 3)</a:t>
            </a:r>
          </a:p>
          <a:p>
            <a:pPr>
              <a:lnSpc>
                <a:spcPct val="114000"/>
              </a:lnSpc>
            </a:pPr>
            <a:r>
              <a:rPr lang="en-US" altLang="zh-CN" sz="2400" dirty="0">
                <a:solidFill>
                  <a:srgbClr val="C00000"/>
                </a:solidFill>
                <a:latin typeface="Calibri" panose="020F0502020204030204" pitchFamily="34" charset="0"/>
                <a:cs typeface="Calibri" panose="020F0502020204030204" pitchFamily="34" charset="0"/>
              </a:rPr>
              <a:t>keep sb. company: </a:t>
            </a:r>
            <a:r>
              <a:rPr lang="en-US" altLang="zh-CN" sz="2400" dirty="0">
                <a:latin typeface="Calibri" panose="020F0502020204030204" pitchFamily="34" charset="0"/>
                <a:cs typeface="Calibri" panose="020F0502020204030204" pitchFamily="34" charset="0"/>
              </a:rPr>
              <a:t>to spend time with somebody in order to keep them from being lonely</a:t>
            </a:r>
          </a:p>
          <a:p>
            <a:pPr>
              <a:lnSpc>
                <a:spcPct val="114000"/>
              </a:lnSpc>
            </a:pPr>
            <a:r>
              <a:rPr lang="en-US" altLang="zh-CN" sz="2400" i="1" dirty="0">
                <a:latin typeface="Calibri" panose="020F0502020204030204" pitchFamily="34" charset="0"/>
                <a:cs typeface="Calibri" panose="020F0502020204030204" pitchFamily="34" charset="0"/>
              </a:rPr>
              <a:t>e.g. </a:t>
            </a:r>
            <a:r>
              <a:rPr lang="en-US" altLang="zh-CN" sz="2400" dirty="0">
                <a:latin typeface="Calibri" panose="020F0502020204030204" pitchFamily="34" charset="0"/>
                <a:cs typeface="Calibri" panose="020F0502020204030204" pitchFamily="34" charset="0"/>
              </a:rPr>
              <a:t>Trish will have her dog to keep her company on the trip.</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182989436"/>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25252" y="1531339"/>
            <a:ext cx="7418848" cy="830997"/>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400" dirty="0">
                <a:latin typeface="Calibri" panose="020F0502020204030204" pitchFamily="34" charset="0"/>
                <a:cs typeface="Calibri" panose="020F0502020204030204" pitchFamily="34" charset="0"/>
              </a:rPr>
              <a:t>The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Return</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of</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the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Natives</a:t>
            </a:r>
          </a:p>
          <a:p>
            <a:pPr algn="r"/>
            <a:r>
              <a:rPr lang="en-US" altLang="zh-CN" sz="2400" dirty="0">
                <a:latin typeface="Calibri" panose="020F0502020204030204" pitchFamily="34" charset="0"/>
                <a:cs typeface="Calibri" panose="020F0502020204030204" pitchFamily="34" charset="0"/>
              </a:rPr>
              <a:t>                                                                  </a:t>
            </a:r>
            <a:r>
              <a:rPr lang="en-US" altLang="zh-CN" sz="2000" i="1" dirty="0">
                <a:latin typeface="Bodoni MT Condensed" panose="02070606080606020203" pitchFamily="18" charset="0"/>
                <a:cs typeface="Calibri" panose="020F0502020204030204" pitchFamily="34" charset="0"/>
              </a:rPr>
              <a:t>Jan</a:t>
            </a:r>
            <a:r>
              <a:rPr lang="zh-CN" altLang="en-US" sz="2000" i="1" dirty="0">
                <a:latin typeface="Bodoni MT Condensed" panose="02070606080606020203" pitchFamily="18" charset="0"/>
                <a:cs typeface="Calibri" panose="020F0502020204030204" pitchFamily="34" charset="0"/>
              </a:rPr>
              <a:t> </a:t>
            </a:r>
            <a:r>
              <a:rPr lang="en-US" altLang="zh-CN" sz="2000" i="1" dirty="0">
                <a:latin typeface="Bodoni MT Condensed" panose="02070606080606020203" pitchFamily="18" charset="0"/>
                <a:cs typeface="Calibri" panose="020F0502020204030204" pitchFamily="34" charset="0"/>
              </a:rPr>
              <a:t>Hoffman</a:t>
            </a:r>
            <a:endParaRPr lang="zh-CN" altLang="en-US" sz="2000" i="1" dirty="0">
              <a:latin typeface="Bodoni MT Condensed" panose="02070606080606020203" pitchFamily="18" charset="0"/>
              <a:cs typeface="Calibri" panose="020F0502020204030204" pitchFamily="34" charset="0"/>
            </a:endParaRPr>
          </a:p>
        </p:txBody>
      </p:sp>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3"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4"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5"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6"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6"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3"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4"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5"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41990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14000"/>
              </a:lnSpc>
            </a:pPr>
            <a:r>
              <a:rPr lang="en-US" altLang="zh-CN" sz="2400" dirty="0"/>
              <a:t>3 Maturity in that, whether they had chosen to perform beyond their own expectations while away, or </a:t>
            </a:r>
            <a:r>
              <a:rPr lang="en-US" altLang="zh-CN" sz="2400" dirty="0">
                <a:solidFill>
                  <a:srgbClr val="C00000"/>
                </a:solidFill>
              </a:rPr>
              <a:t>screw up </a:t>
            </a:r>
            <a:r>
              <a:rPr lang="en-US" altLang="zh-CN" sz="2400" dirty="0"/>
              <a:t>magnificently, they had lived through their decisions. (Para 4)</a:t>
            </a:r>
          </a:p>
          <a:p>
            <a:pPr>
              <a:lnSpc>
                <a:spcPct val="114000"/>
              </a:lnSpc>
            </a:pPr>
            <a:r>
              <a:rPr lang="en-US" altLang="zh-CN" sz="2400" dirty="0">
                <a:solidFill>
                  <a:srgbClr val="C00000"/>
                </a:solidFill>
              </a:rPr>
              <a:t>screw up: </a:t>
            </a:r>
            <a:r>
              <a:rPr lang="en-US" altLang="zh-CN" sz="2400" dirty="0"/>
              <a:t>to make a big mistake; mess up</a:t>
            </a:r>
          </a:p>
          <a:p>
            <a:pPr>
              <a:lnSpc>
                <a:spcPct val="114000"/>
              </a:lnSpc>
            </a:pPr>
            <a:r>
              <a:rPr lang="en-US" altLang="zh-CN" sz="2400" i="1" dirty="0"/>
              <a:t>e.g. </a:t>
            </a:r>
            <a:r>
              <a:rPr lang="en-US" altLang="zh-CN" sz="2400" dirty="0"/>
              <a:t>Make peace with our past so that it will not screw up our present.</a:t>
            </a:r>
          </a:p>
          <a:p>
            <a:pPr>
              <a:lnSpc>
                <a:spcPct val="114000"/>
              </a:lnSpc>
            </a:pPr>
            <a:r>
              <a:rPr lang="en-US" altLang="zh-CN" sz="2400" b="1" i="1" dirty="0"/>
              <a:t>Paraphrase: </a:t>
            </a:r>
            <a:r>
              <a:rPr lang="en-US" altLang="zh-CN" sz="2400" dirty="0"/>
              <a:t>The children are matured because whether they performed excellently or badly, at least they have learned to make decisions by themselves when they are away from their parents.</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71880004"/>
      </p:ext>
    </p:extLst>
  </p:cSld>
  <p:clrMapOvr>
    <a:masterClrMapping/>
  </p:clrMapOvr>
  <p:transition>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78565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r>
              <a:rPr lang="en-US" altLang="zh-CN" sz="2400" dirty="0"/>
              <a:t>4 We didn’t want to enforce </a:t>
            </a:r>
            <a:r>
              <a:rPr lang="en-US" altLang="zh-CN" sz="2400" dirty="0">
                <a:solidFill>
                  <a:srgbClr val="C00000"/>
                </a:solidFill>
              </a:rPr>
              <a:t>curfews</a:t>
            </a:r>
            <a:r>
              <a:rPr lang="en-US" altLang="zh-CN" sz="2400" dirty="0"/>
              <a:t> or </a:t>
            </a:r>
            <a:r>
              <a:rPr lang="en-US" altLang="zh-CN" sz="2400" dirty="0">
                <a:solidFill>
                  <a:srgbClr val="C00000"/>
                </a:solidFill>
              </a:rPr>
              <a:t>nag</a:t>
            </a:r>
            <a:r>
              <a:rPr lang="en-US" altLang="zh-CN" sz="2400" dirty="0"/>
              <a:t> them to eat better or tell them when to get up. (Para 5)</a:t>
            </a:r>
          </a:p>
          <a:p>
            <a:r>
              <a:rPr lang="en-US" altLang="zh-CN" sz="2400" dirty="0">
                <a:solidFill>
                  <a:srgbClr val="C00000"/>
                </a:solidFill>
              </a:rPr>
              <a:t>curfew: </a:t>
            </a:r>
            <a:r>
              <a:rPr lang="en-US" altLang="zh-CN" sz="2400" dirty="0"/>
              <a:t>a regulation requiring a person to be home at a stated time, as one imposed by a parent on a child </a:t>
            </a:r>
          </a:p>
          <a:p>
            <a:r>
              <a:rPr lang="en-US" altLang="zh-CN" sz="2400" dirty="0">
                <a:solidFill>
                  <a:srgbClr val="C00000"/>
                </a:solidFill>
              </a:rPr>
              <a:t>nag: </a:t>
            </a:r>
            <a:r>
              <a:rPr lang="en-US" altLang="zh-CN" sz="2400" dirty="0"/>
              <a:t>to annoy by constant scolding, complaining, or urging</a:t>
            </a:r>
          </a:p>
          <a:p>
            <a:endParaRPr lang="en-US" altLang="zh-CN" sz="2400" dirty="0"/>
          </a:p>
          <a:p>
            <a:r>
              <a:rPr lang="en-US" altLang="zh-CN" sz="2400" b="1" i="1" dirty="0"/>
              <a:t>Paraphrase: </a:t>
            </a:r>
            <a:r>
              <a:rPr lang="en-US" altLang="zh-CN" sz="2400" dirty="0"/>
              <a:t>We didn’t require them to come back home at a stated time, we didn’t keep asking them to eat better, and we didn’t tell them when to get up.</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14907621"/>
      </p:ext>
    </p:extLst>
  </p:cSld>
  <p:clrMapOvr>
    <a:masterClrMapping/>
  </p:clrMapOvr>
  <p:transition>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490186"/>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20000"/>
              </a:lnSpc>
            </a:pPr>
            <a:r>
              <a:rPr lang="en-US" altLang="zh-CN" sz="2400" dirty="0"/>
              <a:t>5 If they </a:t>
            </a:r>
            <a:r>
              <a:rPr lang="en-US" altLang="zh-CN" sz="2400" dirty="0">
                <a:solidFill>
                  <a:srgbClr val="C00000"/>
                </a:solidFill>
              </a:rPr>
              <a:t>answered to </a:t>
            </a:r>
            <a:r>
              <a:rPr lang="en-US" altLang="zh-CN" sz="2400" dirty="0"/>
              <a:t>themselves now, it was not to </a:t>
            </a:r>
            <a:r>
              <a:rPr lang="en-US" altLang="zh-CN" sz="2400" dirty="0">
                <a:solidFill>
                  <a:srgbClr val="C00000"/>
                </a:solidFill>
              </a:rPr>
              <a:t>flaunt</a:t>
            </a:r>
            <a:r>
              <a:rPr lang="en-US" altLang="zh-CN" sz="2400" dirty="0"/>
              <a:t> their independence ... (Para 6)</a:t>
            </a:r>
          </a:p>
          <a:p>
            <a:pPr>
              <a:lnSpc>
                <a:spcPct val="120000"/>
              </a:lnSpc>
            </a:pPr>
            <a:r>
              <a:rPr lang="en-US" altLang="zh-CN" sz="2400" dirty="0">
                <a:solidFill>
                  <a:srgbClr val="C00000"/>
                </a:solidFill>
              </a:rPr>
              <a:t>answer to: </a:t>
            </a:r>
            <a:r>
              <a:rPr lang="en-US" altLang="zh-CN" sz="2400" dirty="0"/>
              <a:t>to explain or justify one’s actions to someone</a:t>
            </a:r>
          </a:p>
          <a:p>
            <a:pPr>
              <a:lnSpc>
                <a:spcPct val="120000"/>
              </a:lnSpc>
            </a:pPr>
            <a:r>
              <a:rPr lang="en-US" altLang="zh-CN" sz="2400" i="1" dirty="0"/>
              <a:t>e.g.</a:t>
            </a:r>
            <a:r>
              <a:rPr lang="en-US" altLang="zh-CN" sz="2400" dirty="0"/>
              <a:t> If John cannot behave properly, he’ll have to answer to me. </a:t>
            </a:r>
            <a:endParaRPr lang="en-US" altLang="zh-CN" sz="2400" dirty="0">
              <a:solidFill>
                <a:srgbClr val="C00000"/>
              </a:solidFill>
            </a:endParaRPr>
          </a:p>
          <a:p>
            <a:pPr>
              <a:lnSpc>
                <a:spcPct val="120000"/>
              </a:lnSpc>
            </a:pPr>
            <a:r>
              <a:rPr lang="en-US" altLang="zh-CN" sz="2400" dirty="0">
                <a:solidFill>
                  <a:srgbClr val="C00000"/>
                </a:solidFill>
              </a:rPr>
              <a:t>flaunt: </a:t>
            </a:r>
            <a:r>
              <a:rPr lang="en-US" altLang="zh-CN" sz="2400" dirty="0"/>
              <a:t>to show something you are proud of in order to get admiration</a:t>
            </a:r>
          </a:p>
          <a:p>
            <a:pPr>
              <a:lnSpc>
                <a:spcPct val="120000"/>
              </a:lnSpc>
            </a:pPr>
            <a:r>
              <a:rPr lang="en-US" altLang="zh-CN" sz="2400" i="1" dirty="0"/>
              <a:t>e.g. </a:t>
            </a:r>
            <a:r>
              <a:rPr lang="en-US" altLang="zh-CN" sz="2400" dirty="0"/>
              <a:t>He’s got a lot of money but he doesn’t flaunt it.</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4158163598"/>
      </p:ext>
    </p:extLst>
  </p:cSld>
  <p:clrMapOvr>
    <a:masterClrMapping/>
  </p:clrMapOvr>
  <p:transition>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04698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20000"/>
              </a:lnSpc>
            </a:pPr>
            <a:r>
              <a:rPr lang="en-US" altLang="zh-CN" sz="2400" dirty="0"/>
              <a:t>6 “Don’t </a:t>
            </a:r>
            <a:r>
              <a:rPr lang="en-US" altLang="zh-CN" sz="2400" dirty="0">
                <a:solidFill>
                  <a:srgbClr val="C00000"/>
                </a:solidFill>
              </a:rPr>
              <a:t>get me wrong</a:t>
            </a:r>
            <a:r>
              <a:rPr lang="en-US" altLang="zh-CN" sz="2400" dirty="0"/>
              <a:t>,” he said,</a:t>
            </a:r>
            <a:r>
              <a:rPr lang="zh-CN" altLang="en-US" sz="2400" dirty="0"/>
              <a:t> </a:t>
            </a:r>
            <a:r>
              <a:rPr lang="en-US" altLang="zh-CN" sz="2400" dirty="0"/>
              <a:t>“I</a:t>
            </a:r>
            <a:r>
              <a:rPr lang="zh-CN" altLang="en-US" sz="2400" dirty="0"/>
              <a:t> </a:t>
            </a:r>
            <a:r>
              <a:rPr lang="en-US" altLang="zh-CN" sz="2400" dirty="0">
                <a:solidFill>
                  <a:srgbClr val="C00000"/>
                </a:solidFill>
              </a:rPr>
              <a:t>party</a:t>
            </a:r>
            <a:r>
              <a:rPr lang="en-US" altLang="zh-CN" sz="2400" dirty="0"/>
              <a:t> like everyone else on the weekend. (Para 7)</a:t>
            </a:r>
          </a:p>
          <a:p>
            <a:pPr>
              <a:lnSpc>
                <a:spcPct val="120000"/>
              </a:lnSpc>
            </a:pPr>
            <a:r>
              <a:rPr lang="en-US" altLang="zh-CN" sz="2400" dirty="0">
                <a:solidFill>
                  <a:srgbClr val="C00000"/>
                </a:solidFill>
              </a:rPr>
              <a:t>get sb. wrong: </a:t>
            </a:r>
            <a:r>
              <a:rPr lang="en-US" altLang="zh-CN" sz="2400" dirty="0"/>
              <a:t>to misunderstand somebody</a:t>
            </a:r>
          </a:p>
          <a:p>
            <a:pPr>
              <a:lnSpc>
                <a:spcPct val="120000"/>
              </a:lnSpc>
            </a:pPr>
            <a:r>
              <a:rPr lang="en-US" altLang="zh-CN" sz="2400" i="1" dirty="0"/>
              <a:t>e.g.</a:t>
            </a:r>
            <a:r>
              <a:rPr lang="en-US" altLang="zh-CN" sz="2400" dirty="0"/>
              <a:t> Don’t get me wrong—I like your haircut; I’m just surprised you cut it so short.</a:t>
            </a:r>
          </a:p>
          <a:p>
            <a:pPr>
              <a:lnSpc>
                <a:spcPct val="120000"/>
              </a:lnSpc>
            </a:pPr>
            <a:r>
              <a:rPr lang="en-US" altLang="zh-CN" sz="2400" dirty="0">
                <a:solidFill>
                  <a:srgbClr val="C00000"/>
                </a:solidFill>
              </a:rPr>
              <a:t>party: </a:t>
            </a:r>
            <a:r>
              <a:rPr lang="en-US" altLang="zh-CN" sz="2400" dirty="0"/>
              <a:t>to enjoy oneself doing things such as going out to parties, drinking, dancing, and talking to people</a:t>
            </a:r>
            <a:endParaRPr lang="en-US" altLang="zh-CN" sz="2400" b="1" dirty="0">
              <a:latin typeface="Calibri" panose="020F0502020204030204" pitchFamily="34" charset="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3995987512"/>
      </p:ext>
    </p:extLst>
  </p:cSld>
  <p:clrMapOvr>
    <a:masterClrMapping/>
  </p:clrMapOvr>
  <p:transition>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4199098"/>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14000"/>
              </a:lnSpc>
            </a:pPr>
            <a:r>
              <a:rPr lang="en-US" altLang="zh-CN" sz="2400" dirty="0"/>
              <a:t>7 When the truth of our son’s departure </a:t>
            </a:r>
            <a:r>
              <a:rPr lang="en-US" altLang="zh-CN" sz="2400" dirty="0">
                <a:solidFill>
                  <a:srgbClr val="C00000"/>
                </a:solidFill>
              </a:rPr>
              <a:t>sank in</a:t>
            </a:r>
            <a:r>
              <a:rPr lang="en-US" altLang="zh-CN" sz="2400" dirty="0"/>
              <a:t>, the boy cried </a:t>
            </a:r>
            <a:r>
              <a:rPr lang="en-US" altLang="zh-CN" sz="2400" dirty="0">
                <a:solidFill>
                  <a:srgbClr val="C00000"/>
                </a:solidFill>
              </a:rPr>
              <a:t>inconsolably</a:t>
            </a:r>
            <a:r>
              <a:rPr lang="en-US" altLang="zh-CN" sz="2400" dirty="0"/>
              <a:t> until a staff member finally called on our son to assist. (Para 8)</a:t>
            </a:r>
          </a:p>
          <a:p>
            <a:pPr algn="just">
              <a:lnSpc>
                <a:spcPct val="114000"/>
              </a:lnSpc>
            </a:pPr>
            <a:r>
              <a:rPr lang="en-US" altLang="zh-CN" sz="2400" dirty="0">
                <a:solidFill>
                  <a:srgbClr val="C00000"/>
                </a:solidFill>
              </a:rPr>
              <a:t>sink in: </a:t>
            </a:r>
            <a:r>
              <a:rPr lang="en-US" altLang="zh-CN" sz="2400" dirty="0"/>
              <a:t>If an unpleasant or surprising fact or idea sinks in, you gradually start to believe it, understand it, or realize the effect it will have on you.</a:t>
            </a:r>
          </a:p>
          <a:p>
            <a:pPr algn="just">
              <a:lnSpc>
                <a:spcPct val="114000"/>
              </a:lnSpc>
            </a:pPr>
            <a:r>
              <a:rPr lang="en-US" altLang="zh-CN" sz="2400" i="1" dirty="0"/>
              <a:t>e.g. </a:t>
            </a:r>
            <a:r>
              <a:rPr lang="en-US" altLang="zh-CN" sz="2400" dirty="0"/>
              <a:t>I heard what you said, but it took a while for it to sink in.</a:t>
            </a:r>
          </a:p>
          <a:p>
            <a:pPr algn="just">
              <a:lnSpc>
                <a:spcPct val="114000"/>
              </a:lnSpc>
            </a:pPr>
            <a:r>
              <a:rPr lang="en-US" altLang="zh-CN" sz="2400" dirty="0">
                <a:solidFill>
                  <a:srgbClr val="C00000"/>
                </a:solidFill>
              </a:rPr>
              <a:t>inconsolable: </a:t>
            </a:r>
            <a:r>
              <a:rPr lang="en-US" altLang="zh-CN" sz="2400" dirty="0"/>
              <a:t>being so sad or disappointed that it is impossible for anyone to make the person feel better</a:t>
            </a:r>
          </a:p>
          <a:p>
            <a:pPr algn="just">
              <a:lnSpc>
                <a:spcPct val="114000"/>
              </a:lnSpc>
            </a:pPr>
            <a:r>
              <a:rPr lang="en-US" altLang="zh-CN" sz="2400" i="1" dirty="0"/>
              <a:t>e.g. </a:t>
            </a:r>
            <a:r>
              <a:rPr lang="en-US" altLang="zh-CN" sz="2400" dirty="0"/>
              <a:t>They were inconsolable after the death of their young son.</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492313884"/>
      </p:ext>
    </p:extLst>
  </p:cSld>
  <p:clrMapOvr>
    <a:masterClrMapping/>
  </p:clrMapOvr>
  <p:transition>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30539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14000"/>
              </a:lnSpc>
            </a:pPr>
            <a:r>
              <a:rPr lang="en-US" altLang="zh-CN" sz="2400" dirty="0"/>
              <a:t>8 Parents who have spent nearly a year apart from their college freshman may find it a little </a:t>
            </a:r>
            <a:r>
              <a:rPr lang="en-US" altLang="zh-CN" sz="2400" dirty="0">
                <a:solidFill>
                  <a:srgbClr val="C00000"/>
                </a:solidFill>
              </a:rPr>
              <a:t>dizzying</a:t>
            </a:r>
            <a:r>
              <a:rPr lang="en-US" altLang="zh-CN" sz="2400" dirty="0"/>
              <a:t> </a:t>
            </a:r>
            <a:r>
              <a:rPr lang="en-US" altLang="zh-CN" sz="2400" dirty="0">
                <a:solidFill>
                  <a:srgbClr val="C00000"/>
                </a:solidFill>
              </a:rPr>
              <a:t>to reorient </a:t>
            </a:r>
            <a:r>
              <a:rPr lang="en-US" altLang="zh-CN" sz="2400" dirty="0"/>
              <a:t>to life together. (Para 14)</a:t>
            </a:r>
          </a:p>
          <a:p>
            <a:pPr algn="just">
              <a:lnSpc>
                <a:spcPct val="114000"/>
              </a:lnSpc>
            </a:pPr>
            <a:r>
              <a:rPr lang="en-US" altLang="zh-CN" sz="2400" dirty="0">
                <a:solidFill>
                  <a:srgbClr val="C00000"/>
                </a:solidFill>
              </a:rPr>
              <a:t>dizzying: </a:t>
            </a:r>
            <a:r>
              <a:rPr lang="en-US" altLang="zh-CN" sz="2400" dirty="0"/>
              <a:t>having a whirling sensation and a tendency to fall; making somebody confused or unsteady</a:t>
            </a:r>
          </a:p>
          <a:p>
            <a:pPr algn="just">
              <a:lnSpc>
                <a:spcPct val="114000"/>
              </a:lnSpc>
            </a:pPr>
            <a:r>
              <a:rPr lang="en-US" altLang="zh-CN" sz="2400" dirty="0">
                <a:solidFill>
                  <a:srgbClr val="C00000"/>
                </a:solidFill>
              </a:rPr>
              <a:t>reorient: </a:t>
            </a:r>
            <a:r>
              <a:rPr lang="en-US" altLang="zh-CN" sz="2400" dirty="0"/>
              <a:t>to adjust (sth.) in a new or different way</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extLst>
      <p:ext uri="{BB962C8B-B14F-4D97-AF65-F5344CB8AC3E}">
        <p14:creationId xmlns:p14="http://schemas.microsoft.com/office/powerpoint/2010/main" val="1774664116"/>
      </p:ext>
    </p:extLst>
  </p:cSld>
  <p:clrMapOvr>
    <a:masterClrMapping/>
  </p:clrMapOvr>
  <p:transition>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132205"/>
            <a:ext cx="10738485" cy="5262979"/>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nSpc>
                <a:spcPct val="120000"/>
              </a:lnSpc>
            </a:pPr>
            <a:r>
              <a:rPr lang="en-US" altLang="zh-CN" sz="2400" dirty="0"/>
              <a:t>9 But as the </a:t>
            </a:r>
            <a:r>
              <a:rPr lang="en-US" altLang="zh-CN" sz="2400" dirty="0">
                <a:solidFill>
                  <a:srgbClr val="C00000"/>
                </a:solidFill>
              </a:rPr>
              <a:t>normalcy</a:t>
            </a:r>
            <a:r>
              <a:rPr lang="en-US" altLang="zh-CN" sz="2400" dirty="0"/>
              <a:t> returns, may their thoughts now and then turn to that other nine months, long ago, which passed equally fast and in the end, left us just as dazzled by the new person who came home to live with us. (Para 14)</a:t>
            </a:r>
          </a:p>
          <a:p>
            <a:pPr>
              <a:lnSpc>
                <a:spcPct val="120000"/>
              </a:lnSpc>
            </a:pPr>
            <a:r>
              <a:rPr lang="en-US" altLang="zh-CN" sz="2400" dirty="0">
                <a:solidFill>
                  <a:srgbClr val="C00000"/>
                </a:solidFill>
              </a:rPr>
              <a:t>normalcy: </a:t>
            </a:r>
            <a:r>
              <a:rPr lang="en-US" altLang="zh-CN" sz="2400" dirty="0"/>
              <a:t>the state of being normal</a:t>
            </a:r>
          </a:p>
          <a:p>
            <a:pPr>
              <a:lnSpc>
                <a:spcPct val="120000"/>
              </a:lnSpc>
            </a:pPr>
            <a:r>
              <a:rPr lang="en-US" altLang="zh-CN" sz="2400" i="1" dirty="0"/>
              <a:t>e.g.</a:t>
            </a:r>
            <a:r>
              <a:rPr lang="en-US" altLang="zh-CN" sz="2400" dirty="0"/>
              <a:t> Now that the civil war is over, relative normalcy has returned to the south of the country.</a:t>
            </a:r>
          </a:p>
          <a:p>
            <a:pPr>
              <a:lnSpc>
                <a:spcPct val="120000"/>
              </a:lnSpc>
            </a:pPr>
            <a:r>
              <a:rPr lang="en-US" altLang="zh-CN" sz="2400" b="1" i="1" dirty="0"/>
              <a:t>Paraphrase: </a:t>
            </a:r>
            <a:r>
              <a:rPr lang="en-US" altLang="zh-CN" sz="2400" dirty="0"/>
              <a:t>But when everything becomes normal, it is hoped that parents will miss those nine months. This period of time passed very fast and at last parents were deeply impressed by their children’s changes after they came back from college to live with them at home.</a:t>
            </a:r>
          </a:p>
        </p:txBody>
      </p:sp>
      <p:pic>
        <p:nvPicPr>
          <p:cNvPr id="5" name="图片 4"/>
          <p:cNvPicPr>
            <a:picLocks noChangeAspect="1"/>
          </p:cNvPicPr>
          <p:nvPr/>
        </p:nvPicPr>
        <p:blipFill>
          <a:blip r:embed="rId2"/>
          <a:stretch>
            <a:fillRect/>
          </a:stretch>
        </p:blipFill>
        <p:spPr>
          <a:xfrm>
            <a:off x="786002" y="14037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a:extLst>
              <a:ext uri="{FF2B5EF4-FFF2-40B4-BE49-F238E27FC236}">
                <a16:creationId xmlns="" xmlns:a16="http://schemas.microsoft.com/office/drawing/2014/main" id="{CB7BA479-86AE-4D4D-B05E-C54BF51DAD54}"/>
              </a:ext>
            </a:extLst>
          </p:cNvPr>
          <p:cNvSpPr/>
          <p:nvPr/>
        </p:nvSpPr>
        <p:spPr>
          <a:xfrm>
            <a:off x="10984513" y="5753599"/>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30658237"/>
      </p:ext>
    </p:extLst>
  </p:cSld>
  <p:clrMapOvr>
    <a:masterClrMapping/>
  </p:clrMapOvr>
  <p:transition>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Picture 13"/>
          <p:cNvPicPr>
            <a:picLocks noChangeAspect="1"/>
          </p:cNvPicPr>
          <p:nvPr/>
        </p:nvPicPr>
        <p:blipFill>
          <a:blip r:embed="rId3"/>
          <a:stretch>
            <a:fillRect/>
          </a:stretch>
        </p:blipFill>
        <p:spPr>
          <a:xfrm>
            <a:off x="748694" y="2286000"/>
            <a:ext cx="2461254" cy="4130948"/>
          </a:xfrm>
          <a:prstGeom prst="rect">
            <a:avLst/>
          </a:prstGeom>
        </p:spPr>
      </p:pic>
      <p:sp>
        <p:nvSpPr>
          <p:cNvPr id="33" name="文本框 32">
            <a:extLst>
              <a:ext uri="{FF2B5EF4-FFF2-40B4-BE49-F238E27FC236}">
                <a16:creationId xmlns="" xmlns:a16="http://schemas.microsoft.com/office/drawing/2014/main" id="{CDA9DAC3-A340-47CD-88BC-7410034618EA}"/>
              </a:ext>
            </a:extLst>
          </p:cNvPr>
          <p:cNvSpPr txBox="1"/>
          <p:nvPr/>
        </p:nvSpPr>
        <p:spPr>
          <a:xfrm>
            <a:off x="3482985" y="2572183"/>
            <a:ext cx="7885131" cy="3460434"/>
          </a:xfrm>
          <a:prstGeom prst="rect">
            <a:avLst/>
          </a:prstGeom>
          <a:noFill/>
        </p:spPr>
        <p:txBody>
          <a:bodyPr wrap="square">
            <a:spAutoFit/>
          </a:bodyPr>
          <a:lstStyle/>
          <a:p>
            <a:pPr marL="180340" indent="-180340"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 She decided to __________ her studies after obtaining her first degree.</a:t>
            </a:r>
          </a:p>
          <a:p>
            <a:pPr marL="180340" indent="-180340"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2 I feel as if I’ve ______________ nothing since I left my job.</a:t>
            </a:r>
          </a:p>
          <a:p>
            <a:pPr marL="180340" indent="-180340"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3 Many young people want ______________ from their parents.</a:t>
            </a:r>
          </a:p>
          <a:p>
            <a:pPr marL="180340" indent="-180340"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4 They had received no news of him since his __________ from the island.</a:t>
            </a:r>
          </a:p>
          <a:p>
            <a:pPr marL="180340" indent="-180340" algn="just">
              <a:lnSpc>
                <a:spcPct val="114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5 It’s a ___________ to know that she is safe.</a:t>
            </a:r>
          </a:p>
        </p:txBody>
      </p:sp>
      <p:sp>
        <p:nvSpPr>
          <p:cNvPr id="34" name="文本框 33">
            <a:extLst>
              <a:ext uri="{FF2B5EF4-FFF2-40B4-BE49-F238E27FC236}">
                <a16:creationId xmlns="" xmlns:a16="http://schemas.microsoft.com/office/drawing/2014/main" id="{B681B78E-B888-468B-B712-6EECD6725F15}"/>
              </a:ext>
            </a:extLst>
          </p:cNvPr>
          <p:cNvSpPr txBox="1"/>
          <p:nvPr/>
        </p:nvSpPr>
        <p:spPr>
          <a:xfrm>
            <a:off x="5798556" y="2547540"/>
            <a:ext cx="1447800" cy="461665"/>
          </a:xfrm>
          <a:prstGeom prst="rect">
            <a:avLst/>
          </a:prstGeom>
          <a:noFill/>
        </p:spPr>
        <p:txBody>
          <a:bodyPr wrap="square" rtlCol="0">
            <a:spAutoFit/>
          </a:bodyPr>
          <a:lstStyle/>
          <a:p>
            <a:pPr algn="ct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pursue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5" name="文本框 34">
            <a:extLst>
              <a:ext uri="{FF2B5EF4-FFF2-40B4-BE49-F238E27FC236}">
                <a16:creationId xmlns="" xmlns:a16="http://schemas.microsoft.com/office/drawing/2014/main" id="{539E7AE5-8F77-4B44-82A1-BE908BAB235F}"/>
              </a:ext>
            </a:extLst>
          </p:cNvPr>
          <p:cNvSpPr txBox="1"/>
          <p:nvPr/>
        </p:nvSpPr>
        <p:spPr>
          <a:xfrm>
            <a:off x="5673615" y="3392464"/>
            <a:ext cx="1934119" cy="461665"/>
          </a:xfrm>
          <a:prstGeom prst="rect">
            <a:avLst/>
          </a:prstGeom>
          <a:noFill/>
        </p:spPr>
        <p:txBody>
          <a:bodyPr wrap="square" rtlCol="0">
            <a:spAutoFit/>
          </a:bodyPr>
          <a:lstStyle/>
          <a:p>
            <a:pPr algn="ct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accomplished</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6" name="文本框 35">
            <a:extLst>
              <a:ext uri="{FF2B5EF4-FFF2-40B4-BE49-F238E27FC236}">
                <a16:creationId xmlns="" xmlns:a16="http://schemas.microsoft.com/office/drawing/2014/main" id="{60F4AF54-CEC5-4145-A33B-5BAE3ED5B166}"/>
              </a:ext>
            </a:extLst>
          </p:cNvPr>
          <p:cNvSpPr txBox="1"/>
          <p:nvPr/>
        </p:nvSpPr>
        <p:spPr>
          <a:xfrm>
            <a:off x="7637604" y="3766092"/>
            <a:ext cx="2097518" cy="461665"/>
          </a:xfrm>
          <a:prstGeom prst="rect">
            <a:avLst/>
          </a:prstGeom>
          <a:noFill/>
        </p:spPr>
        <p:txBody>
          <a:bodyPr wrap="square" rtlCol="0">
            <a:spAutoFit/>
          </a:bodyPr>
          <a:lstStyle/>
          <a:p>
            <a:pPr algn="ct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independence</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7" name="文本框 36">
            <a:extLst>
              <a:ext uri="{FF2B5EF4-FFF2-40B4-BE49-F238E27FC236}">
                <a16:creationId xmlns="" xmlns:a16="http://schemas.microsoft.com/office/drawing/2014/main" id="{8A7E2BE7-7864-41D8-8686-F5147F76AFD0}"/>
              </a:ext>
            </a:extLst>
          </p:cNvPr>
          <p:cNvSpPr txBox="1"/>
          <p:nvPr/>
        </p:nvSpPr>
        <p:spPr>
          <a:xfrm>
            <a:off x="9658411" y="4613463"/>
            <a:ext cx="1709705" cy="461665"/>
          </a:xfrm>
          <a:prstGeom prst="rect">
            <a:avLst/>
          </a:prstGeom>
          <a:noFill/>
        </p:spPr>
        <p:txBody>
          <a:bodyPr wrap="square" rtlCol="0">
            <a:spAutoFit/>
          </a:bodyPr>
          <a:lstStyle/>
          <a:p>
            <a:pPr algn="ct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departure</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8" name="文本框 37">
            <a:extLst>
              <a:ext uri="{FF2B5EF4-FFF2-40B4-BE49-F238E27FC236}">
                <a16:creationId xmlns="" xmlns:a16="http://schemas.microsoft.com/office/drawing/2014/main" id="{09B6D91A-DE57-420B-82A3-B7AB6B3CD11D}"/>
              </a:ext>
            </a:extLst>
          </p:cNvPr>
          <p:cNvSpPr txBox="1"/>
          <p:nvPr/>
        </p:nvSpPr>
        <p:spPr>
          <a:xfrm>
            <a:off x="4581071" y="5440888"/>
            <a:ext cx="1447801" cy="461665"/>
          </a:xfrm>
          <a:prstGeom prst="rect">
            <a:avLst/>
          </a:prstGeom>
          <a:noFill/>
        </p:spPr>
        <p:txBody>
          <a:bodyPr wrap="square" rtlCol="0">
            <a:spAutoFit/>
          </a:bodyPr>
          <a:lstStyle/>
          <a:p>
            <a:pPr algn="ct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comfort</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48580725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20" name="Picture 13"/>
          <p:cNvPicPr>
            <a:picLocks noChangeAspect="1"/>
          </p:cNvPicPr>
          <p:nvPr/>
        </p:nvPicPr>
        <p:blipFill>
          <a:blip r:embed="rId3"/>
          <a:stretch>
            <a:fillRect/>
          </a:stretch>
        </p:blipFill>
        <p:spPr>
          <a:xfrm>
            <a:off x="748694" y="2286000"/>
            <a:ext cx="2461254" cy="4130948"/>
          </a:xfrm>
          <a:prstGeom prst="rect">
            <a:avLst/>
          </a:prstGeom>
        </p:spPr>
      </p:pic>
      <p:sp>
        <p:nvSpPr>
          <p:cNvPr id="27" name="文本框 26">
            <a:extLst>
              <a:ext uri="{FF2B5EF4-FFF2-40B4-BE49-F238E27FC236}">
                <a16:creationId xmlns="" xmlns:a16="http://schemas.microsoft.com/office/drawing/2014/main" id="{CDA9DAC3-A340-47CD-88BC-7410034618EA}"/>
              </a:ext>
            </a:extLst>
          </p:cNvPr>
          <p:cNvSpPr txBox="1"/>
          <p:nvPr/>
        </p:nvSpPr>
        <p:spPr>
          <a:xfrm>
            <a:off x="3521085" y="2788083"/>
            <a:ext cx="7885131" cy="2721964"/>
          </a:xfrm>
          <a:prstGeom prst="rect">
            <a:avLst/>
          </a:prstGeom>
          <a:noFill/>
        </p:spPr>
        <p:txBody>
          <a:bodyPr wrap="square">
            <a:spAutoFit/>
          </a:bodyPr>
          <a:lstStyle/>
          <a:p>
            <a:pPr marL="180340" indent="-180340"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6 We were ____________ to the rapid development of the city.</a:t>
            </a:r>
          </a:p>
          <a:p>
            <a:pPr marL="180340" indent="-180340"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7 She ___________ him with a sincere smile.</a:t>
            </a:r>
          </a:p>
          <a:p>
            <a:pPr marL="180340" indent="-180340"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8 He caught only a _____________ of the professor’s notes.</a:t>
            </a:r>
          </a:p>
          <a:p>
            <a:pPr marL="180340" indent="-180340"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9 The legislation will be difficult to ____________.</a:t>
            </a:r>
          </a:p>
          <a:p>
            <a:pPr marL="180340" indent="-180340" algn="just">
              <a:lnSpc>
                <a:spcPct val="120000"/>
              </a:lnSpc>
            </a:pPr>
            <a:r>
              <a:rPr lang="en-US" altLang="zh-CN" sz="2400" kern="100" dirty="0">
                <a:latin typeface="Calibri" panose="020F0502020204030204" pitchFamily="34" charset="0"/>
                <a:ea typeface="宋体" panose="02010600030101010101" pitchFamily="2" charset="-122"/>
                <a:cs typeface="Calibri" panose="020F0502020204030204" pitchFamily="34" charset="0"/>
              </a:rPr>
              <a:t>10 Can you ___________ your visit a few days longer?</a:t>
            </a:r>
          </a:p>
        </p:txBody>
      </p:sp>
      <p:sp>
        <p:nvSpPr>
          <p:cNvPr id="28" name="文本框 27">
            <a:extLst>
              <a:ext uri="{FF2B5EF4-FFF2-40B4-BE49-F238E27FC236}">
                <a16:creationId xmlns="" xmlns:a16="http://schemas.microsoft.com/office/drawing/2014/main" id="{B681B78E-B888-468B-B712-6EECD6725F15}"/>
              </a:ext>
            </a:extLst>
          </p:cNvPr>
          <p:cNvSpPr txBox="1"/>
          <p:nvPr/>
        </p:nvSpPr>
        <p:spPr>
          <a:xfrm>
            <a:off x="5386958" y="2811820"/>
            <a:ext cx="1447800" cy="461665"/>
          </a:xfrm>
          <a:prstGeom prst="rect">
            <a:avLst/>
          </a:prstGeom>
          <a:noFill/>
        </p:spPr>
        <p:txBody>
          <a:bodyPr wrap="square" rtlCol="0">
            <a:spAutoFit/>
          </a:bodyPr>
          <a:lstStyle/>
          <a:p>
            <a:pPr algn="ct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witnesses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29" name="文本框 28">
            <a:extLst>
              <a:ext uri="{FF2B5EF4-FFF2-40B4-BE49-F238E27FC236}">
                <a16:creationId xmlns="" xmlns:a16="http://schemas.microsoft.com/office/drawing/2014/main" id="{539E7AE5-8F77-4B44-82A1-BE908BAB235F}"/>
              </a:ext>
            </a:extLst>
          </p:cNvPr>
          <p:cNvSpPr txBox="1"/>
          <p:nvPr/>
        </p:nvSpPr>
        <p:spPr>
          <a:xfrm>
            <a:off x="4226386" y="3655341"/>
            <a:ext cx="1934119" cy="461665"/>
          </a:xfrm>
          <a:prstGeom prst="rect">
            <a:avLst/>
          </a:prstGeom>
          <a:noFill/>
        </p:spPr>
        <p:txBody>
          <a:bodyPr wrap="square" rtlCol="0">
            <a:spAutoFit/>
          </a:bodyPr>
          <a:lstStyle/>
          <a:p>
            <a:pPr algn="ctr"/>
            <a:r>
              <a:rPr lang="en-US" altLang="zh-CN" sz="2400">
                <a:solidFill>
                  <a:srgbClr val="C00000"/>
                </a:solidFill>
                <a:latin typeface="Calibri" panose="020F0502020204030204" pitchFamily="34" charset="0"/>
                <a:ea typeface="宋体" panose="02010600030101010101" pitchFamily="2" charset="-122"/>
                <a:cs typeface="Calibri" panose="020F0502020204030204" pitchFamily="34" charset="0"/>
              </a:rPr>
              <a:t>rewarded</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a:extLst>
              <a:ext uri="{FF2B5EF4-FFF2-40B4-BE49-F238E27FC236}">
                <a16:creationId xmlns="" xmlns:a16="http://schemas.microsoft.com/office/drawing/2014/main" id="{60F4AF54-CEC5-4145-A33B-5BAE3ED5B166}"/>
              </a:ext>
            </a:extLst>
          </p:cNvPr>
          <p:cNvSpPr txBox="1"/>
          <p:nvPr/>
        </p:nvSpPr>
        <p:spPr>
          <a:xfrm>
            <a:off x="5930900" y="4091686"/>
            <a:ext cx="2097518" cy="461665"/>
          </a:xfrm>
          <a:prstGeom prst="rect">
            <a:avLst/>
          </a:prstGeom>
          <a:noFill/>
        </p:spPr>
        <p:txBody>
          <a:bodyPr wrap="square" rtlCol="0">
            <a:spAutoFit/>
          </a:bodyPr>
          <a:lstStyle/>
          <a:p>
            <a:pPr algn="ct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glimpse</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a:extLst>
              <a:ext uri="{FF2B5EF4-FFF2-40B4-BE49-F238E27FC236}">
                <a16:creationId xmlns="" xmlns:a16="http://schemas.microsoft.com/office/drawing/2014/main" id="{8A7E2BE7-7864-41D8-8686-F5147F76AFD0}"/>
              </a:ext>
            </a:extLst>
          </p:cNvPr>
          <p:cNvSpPr txBox="1"/>
          <p:nvPr/>
        </p:nvSpPr>
        <p:spPr>
          <a:xfrm>
            <a:off x="8028418" y="4566796"/>
            <a:ext cx="1709705" cy="461665"/>
          </a:xfrm>
          <a:prstGeom prst="rect">
            <a:avLst/>
          </a:prstGeom>
          <a:noFill/>
        </p:spPr>
        <p:txBody>
          <a:bodyPr wrap="square" rtlCol="0">
            <a:spAutoFit/>
          </a:bodyPr>
          <a:lstStyle/>
          <a:p>
            <a:pPr algn="ct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enforce</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a:extLst>
              <a:ext uri="{FF2B5EF4-FFF2-40B4-BE49-F238E27FC236}">
                <a16:creationId xmlns="" xmlns:a16="http://schemas.microsoft.com/office/drawing/2014/main" id="{09B6D91A-DE57-420B-82A3-B7AB6B3CD11D}"/>
              </a:ext>
            </a:extLst>
          </p:cNvPr>
          <p:cNvSpPr txBox="1"/>
          <p:nvPr/>
        </p:nvSpPr>
        <p:spPr>
          <a:xfrm>
            <a:off x="5206999" y="4995433"/>
            <a:ext cx="1447801" cy="461665"/>
          </a:xfrm>
          <a:prstGeom prst="rect">
            <a:avLst/>
          </a:prstGeom>
          <a:noFill/>
        </p:spPr>
        <p:txBody>
          <a:bodyPr wrap="square" rtlCol="0">
            <a:spAutoFit/>
          </a:bodyPr>
          <a:lstStyle/>
          <a:p>
            <a:pPr algn="ctr"/>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extend</a:t>
            </a:r>
            <a:endParaRPr lang="en-US" altLang="zh-CN"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extLst>
      <p:ext uri="{BB962C8B-B14F-4D97-AF65-F5344CB8AC3E}">
        <p14:creationId xmlns:p14="http://schemas.microsoft.com/office/powerpoint/2010/main" val="320675802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anadian Bureau for International Education launches 'Home for the ."/>
          <p:cNvPicPr>
            <a:picLocks noChangeAspect="1" noChangeArrowheads="1"/>
          </p:cNvPicPr>
          <p:nvPr/>
        </p:nvPicPr>
        <p:blipFill rotWithShape="1">
          <a:blip r:embed="rId2">
            <a:extLst>
              <a:ext uri="{28A0092B-C50C-407E-A947-70E740481C1C}">
                <a14:useLocalDpi xmlns:a14="http://schemas.microsoft.com/office/drawing/2010/main" val="0"/>
              </a:ext>
            </a:extLst>
          </a:blip>
          <a:srcRect t="16668" b="37822"/>
          <a:stretch/>
        </p:blipFill>
        <p:spPr bwMode="auto">
          <a:xfrm>
            <a:off x="1268362" y="3591262"/>
            <a:ext cx="9910916" cy="233169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600856"/>
            <a:ext cx="10819376" cy="1938992"/>
          </a:xfrm>
          <a:prstGeom prst="rect">
            <a:avLst/>
          </a:prstGeom>
          <a:noFill/>
        </p:spPr>
        <p:txBody>
          <a:bodyPr wrap="square" rtlCol="0">
            <a:spAutoFit/>
          </a:bodyPr>
          <a:lstStyle/>
          <a:p>
            <a:r>
              <a:rPr lang="en-US" altLang="zh-CN" sz="2400" kern="100" dirty="0">
                <a:latin typeface="Calibri" panose="020F0502020204030204" pitchFamily="34" charset="0"/>
                <a:cs typeface="Calibri" panose="020F0502020204030204" pitchFamily="34" charset="0"/>
              </a:rPr>
              <a:t>1.</a:t>
            </a:r>
            <a:r>
              <a:rPr lang="zh-CN" altLang="en-US" sz="2400" kern="100" dirty="0">
                <a:latin typeface="Calibri" panose="020F0502020204030204" pitchFamily="34" charset="0"/>
                <a:cs typeface="Calibri" panose="020F0502020204030204" pitchFamily="34" charset="0"/>
              </a:rPr>
              <a:t> </a:t>
            </a:r>
            <a:r>
              <a:rPr lang="en-US" altLang="zh-CN" sz="2400" dirty="0"/>
              <a:t>American college students have four holidays: Thanksgiving break, winter vacation, summer vacation, and spring break. Thanksgiving break usually lasts 5 to 7 days. The winter vacation usually starts two weeks before Christmas and lasts 3 to 5 weeks until the beginning of January. The summer vacation is the longest among all the holidays, lasting nearly 3 months. The spring break, usually in March, lasts 1 or 2 weeks.</a:t>
            </a: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4" name="动作按钮: 后退或前一项 13">
            <a:hlinkClick r:id="" action="ppaction://hlinkshowjump?jump=previousslide" highlightClick="1"/>
            <a:extLst>
              <a:ext uri="{FF2B5EF4-FFF2-40B4-BE49-F238E27FC236}">
                <a16:creationId xmlns="" xmlns:a16="http://schemas.microsoft.com/office/drawing/2014/main" id="{11340A0E-317A-48D7-B8E2-09CA6BF3CBB2}"/>
              </a:ext>
            </a:extLst>
          </p:cNvPr>
          <p:cNvSpPr/>
          <p:nvPr/>
        </p:nvSpPr>
        <p:spPr>
          <a:xfrm>
            <a:off x="10842010" y="5842076"/>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855</TotalTime>
  <Words>8174</Words>
  <Application>Microsoft Macintosh PowerPoint</Application>
  <PresentationFormat>Widescreen</PresentationFormat>
  <Paragraphs>857</Paragraphs>
  <Slides>88</Slides>
  <Notes>19</Notes>
  <HiddenSlides>0</HiddenSlides>
  <MMClips>4</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88</vt:i4>
      </vt:variant>
    </vt:vector>
  </HeadingPairs>
  <TitlesOfParts>
    <vt:vector size="108" baseType="lpstr">
      <vt:lpstr>Abadi MT Condensed Light</vt:lpstr>
      <vt:lpstr>Americana XBd BT</vt:lpstr>
      <vt:lpstr>Arial</vt:lpstr>
      <vt:lpstr>Bodoni MT Condensed</vt:lpstr>
      <vt:lpstr>Bradley Hand ITC</vt:lpstr>
      <vt:lpstr>Broadway</vt:lpstr>
      <vt:lpstr>Calibri</vt:lpstr>
      <vt:lpstr>Calibri Light</vt:lpstr>
      <vt:lpstr>Helvetica</vt:lpstr>
      <vt:lpstr>Mangal</vt:lpstr>
      <vt:lpstr>Symbol</vt:lpstr>
      <vt:lpstr>Times New Roman</vt:lpstr>
      <vt:lpstr>Wingdings</vt:lpstr>
      <vt:lpstr>宋体</vt:lpstr>
      <vt:lpstr>微软雅黑</vt:lpstr>
      <vt:lpstr>方正汉真广标简体</vt:lpstr>
      <vt:lpstr>等线</vt:lpstr>
      <vt:lpstr>阿里巴巴普惠体 H</vt:lpstr>
      <vt:lpstr>黑体</vt:lpstr>
      <vt:lpstr>回顾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Bing Zhou</cp:lastModifiedBy>
  <cp:revision>316</cp:revision>
  <dcterms:created xsi:type="dcterms:W3CDTF">2020-08-15T02:55:00Z</dcterms:created>
  <dcterms:modified xsi:type="dcterms:W3CDTF">2020-09-04T07:24:55Z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